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5F86AD99-C1BD-4A3F-AFBC-E5EFD542744B}">
          <p14:sldIdLst>
            <p14:sldId id="256"/>
            <p14:sldId id="269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</p14:sldIdLst>
        </p14:section>
        <p14:section name="Sekcja bez tytułu" id="{397716F8-C1CC-4F5A-9409-504A015B8471}">
          <p14:sldIdLst>
            <p14:sldId id="267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6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566" y="114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D2FB3-9C72-4D37-BBB9-BE3107CFAA3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C375AD9-6737-4985-BF28-189C669D9591}">
      <dgm:prSet phldrT="[Tekst]"/>
      <dgm:spPr/>
      <dgm:t>
        <a:bodyPr/>
        <a:lstStyle/>
        <a:p>
          <a:r>
            <a:rPr lang="pl-PL" dirty="0"/>
            <a:t>1. Złożenie </a:t>
          </a:r>
          <a:r>
            <a:rPr lang="pl-PL" dirty="0" smtClean="0"/>
            <a:t>dokumentów (zachęcamy do aplikowania online)</a:t>
          </a:r>
          <a:endParaRPr lang="pl-PL" dirty="0"/>
        </a:p>
      </dgm:t>
      <dgm:extLst/>
    </dgm:pt>
    <dgm:pt modelId="{B7FC0CA6-FB59-4A82-BD74-2E2F189685F0}" type="parTrans" cxnId="{2B5EF81A-8A44-48AD-BCE3-EFFCEEE25761}">
      <dgm:prSet/>
      <dgm:spPr/>
      <dgm:t>
        <a:bodyPr/>
        <a:lstStyle/>
        <a:p>
          <a:endParaRPr lang="pl-PL"/>
        </a:p>
      </dgm:t>
    </dgm:pt>
    <dgm:pt modelId="{26BAE55A-5BA7-441A-87AE-29047734671C}" type="sibTrans" cxnId="{2B5EF81A-8A44-48AD-BCE3-EFFCEEE25761}">
      <dgm:prSet/>
      <dgm:spPr/>
      <dgm:t>
        <a:bodyPr/>
        <a:lstStyle/>
        <a:p>
          <a:endParaRPr lang="pl-PL"/>
        </a:p>
      </dgm:t>
    </dgm:pt>
    <dgm:pt modelId="{8574FFE2-051C-45A4-B463-16209DD64504}">
      <dgm:prSet phldrT="[Tekst]"/>
      <dgm:spPr/>
      <dgm:t>
        <a:bodyPr/>
        <a:lstStyle/>
        <a:p>
          <a:r>
            <a:rPr lang="pl-PL" dirty="0"/>
            <a:t>6. Rozmowa kwalifikacyjna</a:t>
          </a:r>
        </a:p>
      </dgm:t>
      <dgm:extLst/>
    </dgm:pt>
    <dgm:pt modelId="{94D03491-FEA2-4341-93E1-4F1AF91A7164}" type="parTrans" cxnId="{1E8E8706-696B-463E-ABD5-B0A5702AAA08}">
      <dgm:prSet/>
      <dgm:spPr/>
      <dgm:t>
        <a:bodyPr/>
        <a:lstStyle/>
        <a:p>
          <a:endParaRPr lang="pl-PL"/>
        </a:p>
      </dgm:t>
    </dgm:pt>
    <dgm:pt modelId="{BC30728A-C446-43A4-9879-61454FBF58B7}" type="sibTrans" cxnId="{1E8E8706-696B-463E-ABD5-B0A5702AAA08}">
      <dgm:prSet/>
      <dgm:spPr/>
      <dgm:t>
        <a:bodyPr/>
        <a:lstStyle/>
        <a:p>
          <a:endParaRPr lang="pl-PL"/>
        </a:p>
      </dgm:t>
    </dgm:pt>
    <dgm:pt modelId="{372AD535-7049-4DE3-8A25-A05DE3968409}">
      <dgm:prSet phldrT="[Tekst]"/>
      <dgm:spPr/>
      <dgm:t>
        <a:bodyPr/>
        <a:lstStyle/>
        <a:p>
          <a:r>
            <a:rPr lang="pl-PL" dirty="0"/>
            <a:t>7. Ustalenie zdolności psychicznej i fizycznej do służby w Służbie Celno-Skarbowej</a:t>
          </a:r>
        </a:p>
      </dgm:t>
      <dgm:extLst/>
    </dgm:pt>
    <dgm:pt modelId="{9FD9189E-7B57-4ABD-816A-79CC88235AB8}" type="parTrans" cxnId="{DD5D34C6-ED19-4B1D-89EC-5D7DD0A78A15}">
      <dgm:prSet/>
      <dgm:spPr/>
      <dgm:t>
        <a:bodyPr/>
        <a:lstStyle/>
        <a:p>
          <a:endParaRPr lang="pl-PL"/>
        </a:p>
      </dgm:t>
    </dgm:pt>
    <dgm:pt modelId="{90CA0675-434A-4E63-A83B-915AFADFFC1B}" type="sibTrans" cxnId="{DD5D34C6-ED19-4B1D-89EC-5D7DD0A78A15}">
      <dgm:prSet/>
      <dgm:spPr/>
      <dgm:t>
        <a:bodyPr/>
        <a:lstStyle/>
        <a:p>
          <a:endParaRPr lang="pl-PL"/>
        </a:p>
      </dgm:t>
    </dgm:pt>
    <dgm:pt modelId="{793E3C2F-9F95-498E-8FF8-8EDD8EB9E019}">
      <dgm:prSet phldrT="[Tekst]"/>
      <dgm:spPr/>
      <dgm:t>
        <a:bodyPr/>
        <a:lstStyle/>
        <a:p>
          <a:r>
            <a:rPr lang="pl-PL" dirty="0"/>
            <a:t>8. Sprawdzenia w ewidencjach, rejestrach i kartotekach prawdziwości danych zawartych w kwestionariuszu osobowym</a:t>
          </a:r>
        </a:p>
      </dgm:t>
      <dgm:extLst/>
    </dgm:pt>
    <dgm:pt modelId="{FC6B342F-D5D6-498B-B3D6-8B412F86F3B3}" type="parTrans" cxnId="{FCB75962-7FB4-4EBE-94A3-F8171E3FD19B}">
      <dgm:prSet/>
      <dgm:spPr/>
      <dgm:t>
        <a:bodyPr/>
        <a:lstStyle/>
        <a:p>
          <a:endParaRPr lang="pl-PL"/>
        </a:p>
      </dgm:t>
    </dgm:pt>
    <dgm:pt modelId="{5D55AA71-99FF-4CF7-AC56-22A2DB000391}" type="sibTrans" cxnId="{FCB75962-7FB4-4EBE-94A3-F8171E3FD19B}">
      <dgm:prSet/>
      <dgm:spPr/>
      <dgm:t>
        <a:bodyPr/>
        <a:lstStyle/>
        <a:p>
          <a:endParaRPr lang="pl-PL"/>
        </a:p>
      </dgm:t>
    </dgm:pt>
    <dgm:pt modelId="{C8FB259A-248F-4C70-BF6D-BF91F0F3F8F7}">
      <dgm:prSet/>
      <dgm:spPr/>
      <dgm:t>
        <a:bodyPr/>
        <a:lstStyle/>
        <a:p>
          <a:r>
            <a:rPr lang="pl-PL" dirty="0" smtClean="0"/>
            <a:t>3. Test psychologiczny</a:t>
          </a:r>
          <a:endParaRPr lang="pl-PL" dirty="0"/>
        </a:p>
      </dgm:t>
      <dgm:extLst/>
    </dgm:pt>
    <dgm:pt modelId="{9FD97B7E-7A21-4414-9F0E-355F213CE619}" type="parTrans" cxnId="{DC5C5608-8CD1-4D85-8A66-520D7FD37A18}">
      <dgm:prSet/>
      <dgm:spPr/>
      <dgm:t>
        <a:bodyPr/>
        <a:lstStyle/>
        <a:p>
          <a:endParaRPr lang="pl-PL"/>
        </a:p>
      </dgm:t>
    </dgm:pt>
    <dgm:pt modelId="{4A082553-14C2-4358-8EA5-0F2389D808FE}" type="sibTrans" cxnId="{DC5C5608-8CD1-4D85-8A66-520D7FD37A18}">
      <dgm:prSet/>
      <dgm:spPr/>
      <dgm:t>
        <a:bodyPr/>
        <a:lstStyle/>
        <a:p>
          <a:endParaRPr lang="pl-PL"/>
        </a:p>
      </dgm:t>
    </dgm:pt>
    <dgm:pt modelId="{F6EE62B0-73E3-48F6-9112-9993152C669E}">
      <dgm:prSet/>
      <dgm:spPr/>
      <dgm:t>
        <a:bodyPr/>
        <a:lstStyle/>
        <a:p>
          <a:r>
            <a:rPr lang="pl-PL" dirty="0"/>
            <a:t>5. Test kompetencyjny</a:t>
          </a:r>
        </a:p>
      </dgm:t>
      <dgm:extLst/>
    </dgm:pt>
    <dgm:pt modelId="{F366D9C0-E8B0-4D57-B29A-B70A8D6B463C}" type="parTrans" cxnId="{113C6E33-B16D-40DD-BA26-0DE2D80BF33C}">
      <dgm:prSet/>
      <dgm:spPr/>
      <dgm:t>
        <a:bodyPr/>
        <a:lstStyle/>
        <a:p>
          <a:endParaRPr lang="pl-PL"/>
        </a:p>
      </dgm:t>
    </dgm:pt>
    <dgm:pt modelId="{6A609CFF-636A-4C3C-9F1A-97720BDD54E7}" type="sibTrans" cxnId="{113C6E33-B16D-40DD-BA26-0DE2D80BF33C}">
      <dgm:prSet/>
      <dgm:spPr/>
      <dgm:t>
        <a:bodyPr/>
        <a:lstStyle/>
        <a:p>
          <a:endParaRPr lang="pl-PL"/>
        </a:p>
      </dgm:t>
    </dgm:pt>
    <dgm:pt modelId="{2C226100-CD8A-49EF-83F9-D25F3F4C5B94}">
      <dgm:prSet/>
      <dgm:spPr/>
      <dgm:t>
        <a:bodyPr/>
        <a:lstStyle/>
        <a:p>
          <a:r>
            <a:rPr lang="pl-PL" dirty="0"/>
            <a:t>2. Test wiedzy</a:t>
          </a:r>
        </a:p>
      </dgm:t>
      <dgm:extLst/>
    </dgm:pt>
    <dgm:pt modelId="{027E60BD-D835-42B1-B841-7466C87413D0}" type="sibTrans" cxnId="{CB438B0A-BF5D-4A91-A9AD-FCEC550B52E0}">
      <dgm:prSet/>
      <dgm:spPr/>
      <dgm:t>
        <a:bodyPr/>
        <a:lstStyle/>
        <a:p>
          <a:endParaRPr lang="pl-PL"/>
        </a:p>
      </dgm:t>
    </dgm:pt>
    <dgm:pt modelId="{580CD413-BEC9-4974-923B-BE7926143DB7}" type="parTrans" cxnId="{CB438B0A-BF5D-4A91-A9AD-FCEC550B52E0}">
      <dgm:prSet/>
      <dgm:spPr/>
      <dgm:t>
        <a:bodyPr/>
        <a:lstStyle/>
        <a:p>
          <a:endParaRPr lang="pl-PL"/>
        </a:p>
      </dgm:t>
    </dgm:pt>
    <dgm:pt modelId="{08301D38-BABB-40AB-B50A-C7E2ACF6D1A5}">
      <dgm:prSet/>
      <dgm:spPr/>
      <dgm:t>
        <a:bodyPr/>
        <a:lstStyle/>
        <a:p>
          <a:r>
            <a:rPr lang="pl-PL" dirty="0" smtClean="0"/>
            <a:t>4. Test sprawności fizycznej</a:t>
          </a:r>
          <a:endParaRPr lang="pl-PL" dirty="0"/>
        </a:p>
      </dgm:t>
      <dgm:extLst/>
    </dgm:pt>
    <dgm:pt modelId="{010FE201-A3F0-4FB1-A6B9-0AC88EC46F93}" type="sibTrans" cxnId="{10E25650-0554-4052-979F-5B562720F040}">
      <dgm:prSet/>
      <dgm:spPr/>
      <dgm:t>
        <a:bodyPr/>
        <a:lstStyle/>
        <a:p>
          <a:endParaRPr lang="pl-PL"/>
        </a:p>
      </dgm:t>
    </dgm:pt>
    <dgm:pt modelId="{1FCA53D2-AB6B-406D-A2B6-7F22355750A0}" type="parTrans" cxnId="{10E25650-0554-4052-979F-5B562720F040}">
      <dgm:prSet/>
      <dgm:spPr/>
      <dgm:t>
        <a:bodyPr/>
        <a:lstStyle/>
        <a:p>
          <a:endParaRPr lang="pl-PL"/>
        </a:p>
      </dgm:t>
    </dgm:pt>
    <dgm:pt modelId="{23E916B2-C949-4E48-B621-10ECA3520BB0}" type="pres">
      <dgm:prSet presAssocID="{FEED2FB3-9C72-4D37-BBB9-BE3107CFAA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DDDB981-4BC1-42C0-A130-4B8AD32668A8}" type="pres">
      <dgm:prSet presAssocID="{4C375AD9-6737-4985-BF28-189C669D95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301DA6-B10A-44AE-8570-C2F23641DDB1}" type="pres">
      <dgm:prSet presAssocID="{26BAE55A-5BA7-441A-87AE-29047734671C}" presName="sibTrans" presStyleLbl="sibTrans2D1" presStyleIdx="0" presStyleCnt="7"/>
      <dgm:spPr/>
      <dgm:t>
        <a:bodyPr/>
        <a:lstStyle/>
        <a:p>
          <a:endParaRPr lang="pl-PL"/>
        </a:p>
      </dgm:t>
    </dgm:pt>
    <dgm:pt modelId="{30544688-E4DC-45B1-8119-D5720FF51270}" type="pres">
      <dgm:prSet presAssocID="{26BAE55A-5BA7-441A-87AE-29047734671C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D0CE358B-1522-4BFF-9C23-43B21891D309}" type="pres">
      <dgm:prSet presAssocID="{2C226100-CD8A-49EF-83F9-D25F3F4C5B9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FFCF4C-61C0-4DA5-92E9-BF8173949B6C}" type="pres">
      <dgm:prSet presAssocID="{027E60BD-D835-42B1-B841-7466C87413D0}" presName="sibTrans" presStyleLbl="sibTrans2D1" presStyleIdx="1" presStyleCnt="7"/>
      <dgm:spPr/>
      <dgm:t>
        <a:bodyPr/>
        <a:lstStyle/>
        <a:p>
          <a:endParaRPr lang="pl-PL"/>
        </a:p>
      </dgm:t>
    </dgm:pt>
    <dgm:pt modelId="{D9FA7AFE-EDA0-4E97-A6B8-D904C5257038}" type="pres">
      <dgm:prSet presAssocID="{027E60BD-D835-42B1-B841-7466C87413D0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EFEA258B-8AD8-4CA4-A9FA-548E7C28F302}" type="pres">
      <dgm:prSet presAssocID="{C8FB259A-248F-4C70-BF6D-BF91F0F3F8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8C3AB-DE58-4267-8446-FD90CE29C877}" type="pres">
      <dgm:prSet presAssocID="{4A082553-14C2-4358-8EA5-0F2389D808FE}" presName="sibTrans" presStyleLbl="sibTrans2D1" presStyleIdx="2" presStyleCnt="7"/>
      <dgm:spPr/>
      <dgm:t>
        <a:bodyPr/>
        <a:lstStyle/>
        <a:p>
          <a:endParaRPr lang="pl-PL"/>
        </a:p>
      </dgm:t>
    </dgm:pt>
    <dgm:pt modelId="{3C6FE861-D5E8-4417-AAEA-9039176AC992}" type="pres">
      <dgm:prSet presAssocID="{4A082553-14C2-4358-8EA5-0F2389D808FE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55D6D96B-2879-47CB-AB95-9205DF32C7B0}" type="pres">
      <dgm:prSet presAssocID="{08301D38-BABB-40AB-B50A-C7E2ACF6D1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D6B841-9376-4EBE-8197-1D898514B97A}" type="pres">
      <dgm:prSet presAssocID="{010FE201-A3F0-4FB1-A6B9-0AC88EC46F93}" presName="sibTrans" presStyleLbl="sibTrans2D1" presStyleIdx="3" presStyleCnt="7"/>
      <dgm:spPr/>
      <dgm:t>
        <a:bodyPr/>
        <a:lstStyle/>
        <a:p>
          <a:endParaRPr lang="pl-PL"/>
        </a:p>
      </dgm:t>
    </dgm:pt>
    <dgm:pt modelId="{39618B61-E607-440A-B993-24393E9E6490}" type="pres">
      <dgm:prSet presAssocID="{010FE201-A3F0-4FB1-A6B9-0AC88EC46F93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B506E8E3-20C9-446B-B732-12E35C822633}" type="pres">
      <dgm:prSet presAssocID="{F6EE62B0-73E3-48F6-9112-9993152C669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3CA7DC-384F-48F2-8801-6F7A352E9FD2}" type="pres">
      <dgm:prSet presAssocID="{6A609CFF-636A-4C3C-9F1A-97720BDD54E7}" presName="sibTrans" presStyleLbl="sibTrans2D1" presStyleIdx="4" presStyleCnt="7"/>
      <dgm:spPr/>
      <dgm:t>
        <a:bodyPr/>
        <a:lstStyle/>
        <a:p>
          <a:endParaRPr lang="pl-PL"/>
        </a:p>
      </dgm:t>
    </dgm:pt>
    <dgm:pt modelId="{11D2D49B-814A-4901-86A4-44362ACC059D}" type="pres">
      <dgm:prSet presAssocID="{6A609CFF-636A-4C3C-9F1A-97720BDD54E7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62A1EEB2-EB04-4D87-BEFD-D4CFA6635506}" type="pres">
      <dgm:prSet presAssocID="{8574FFE2-051C-45A4-B463-16209DD645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E4150-801B-476D-AEB1-80A922C1E0E5}" type="pres">
      <dgm:prSet presAssocID="{BC30728A-C446-43A4-9879-61454FBF58B7}" presName="sibTrans" presStyleLbl="sibTrans2D1" presStyleIdx="5" presStyleCnt="7"/>
      <dgm:spPr/>
      <dgm:t>
        <a:bodyPr/>
        <a:lstStyle/>
        <a:p>
          <a:endParaRPr lang="pl-PL"/>
        </a:p>
      </dgm:t>
    </dgm:pt>
    <dgm:pt modelId="{9F244370-9041-47C5-A58E-08C250D7D661}" type="pres">
      <dgm:prSet presAssocID="{BC30728A-C446-43A4-9879-61454FBF58B7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2A6DDD0C-EF93-45A5-A2C8-AD334D40B7A3}" type="pres">
      <dgm:prSet presAssocID="{372AD535-7049-4DE3-8A25-A05DE396840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9D66F3-437B-41F3-B0BE-820B7DE8DA52}" type="pres">
      <dgm:prSet presAssocID="{90CA0675-434A-4E63-A83B-915AFADFFC1B}" presName="sibTrans" presStyleLbl="sibTrans2D1" presStyleIdx="6" presStyleCnt="7"/>
      <dgm:spPr/>
      <dgm:t>
        <a:bodyPr/>
        <a:lstStyle/>
        <a:p>
          <a:endParaRPr lang="pl-PL"/>
        </a:p>
      </dgm:t>
    </dgm:pt>
    <dgm:pt modelId="{1C348206-81B7-48CF-85B9-6A4E08B389FA}" type="pres">
      <dgm:prSet presAssocID="{90CA0675-434A-4E63-A83B-915AFADFFC1B}" presName="connectorText" presStyleLbl="sibTrans2D1" presStyleIdx="6" presStyleCnt="7"/>
      <dgm:spPr/>
      <dgm:t>
        <a:bodyPr/>
        <a:lstStyle/>
        <a:p>
          <a:endParaRPr lang="pl-PL"/>
        </a:p>
      </dgm:t>
    </dgm:pt>
    <dgm:pt modelId="{B63C538E-0766-4EDA-995D-800BBA746F21}" type="pres">
      <dgm:prSet presAssocID="{793E3C2F-9F95-498E-8FF8-8EDD8EB9E01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8E8706-696B-463E-ABD5-B0A5702AAA08}" srcId="{FEED2FB3-9C72-4D37-BBB9-BE3107CFAA3B}" destId="{8574FFE2-051C-45A4-B463-16209DD64504}" srcOrd="5" destOrd="0" parTransId="{94D03491-FEA2-4341-93E1-4F1AF91A7164}" sibTransId="{BC30728A-C446-43A4-9879-61454FBF58B7}"/>
    <dgm:cxn modelId="{538E05D8-4270-42AA-9596-F51B848BEFBE}" type="presOf" srcId="{6A609CFF-636A-4C3C-9F1A-97720BDD54E7}" destId="{11D2D49B-814A-4901-86A4-44362ACC059D}" srcOrd="1" destOrd="0" presId="urn:microsoft.com/office/officeart/2005/8/layout/process5"/>
    <dgm:cxn modelId="{587E093E-C5DA-471F-B997-D99A4EFB5B2D}" type="presOf" srcId="{C8FB259A-248F-4C70-BF6D-BF91F0F3F8F7}" destId="{EFEA258B-8AD8-4CA4-A9FA-548E7C28F302}" srcOrd="0" destOrd="0" presId="urn:microsoft.com/office/officeart/2005/8/layout/process5"/>
    <dgm:cxn modelId="{3F2BD982-133B-42D6-B0CB-0A0E3F5F5419}" type="presOf" srcId="{010FE201-A3F0-4FB1-A6B9-0AC88EC46F93}" destId="{39618B61-E607-440A-B993-24393E9E6490}" srcOrd="1" destOrd="0" presId="urn:microsoft.com/office/officeart/2005/8/layout/process5"/>
    <dgm:cxn modelId="{9D634D56-D2F7-4286-AFE2-9C276AB384D9}" type="presOf" srcId="{F6EE62B0-73E3-48F6-9112-9993152C669E}" destId="{B506E8E3-20C9-446B-B732-12E35C822633}" srcOrd="0" destOrd="0" presId="urn:microsoft.com/office/officeart/2005/8/layout/process5"/>
    <dgm:cxn modelId="{DC5C5608-8CD1-4D85-8A66-520D7FD37A18}" srcId="{FEED2FB3-9C72-4D37-BBB9-BE3107CFAA3B}" destId="{C8FB259A-248F-4C70-BF6D-BF91F0F3F8F7}" srcOrd="2" destOrd="0" parTransId="{9FD97B7E-7A21-4414-9F0E-355F213CE619}" sibTransId="{4A082553-14C2-4358-8EA5-0F2389D808FE}"/>
    <dgm:cxn modelId="{225B0A4F-9D18-4F55-AC9C-7B8DA5D8FC38}" type="presOf" srcId="{08301D38-BABB-40AB-B50A-C7E2ACF6D1A5}" destId="{55D6D96B-2879-47CB-AB95-9205DF32C7B0}" srcOrd="0" destOrd="0" presId="urn:microsoft.com/office/officeart/2005/8/layout/process5"/>
    <dgm:cxn modelId="{FCB75962-7FB4-4EBE-94A3-F8171E3FD19B}" srcId="{FEED2FB3-9C72-4D37-BBB9-BE3107CFAA3B}" destId="{793E3C2F-9F95-498E-8FF8-8EDD8EB9E019}" srcOrd="7" destOrd="0" parTransId="{FC6B342F-D5D6-498B-B3D6-8B412F86F3B3}" sibTransId="{5D55AA71-99FF-4CF7-AC56-22A2DB000391}"/>
    <dgm:cxn modelId="{FA3C594B-AB0E-48A0-A6B0-A3095DB9B368}" type="presOf" srcId="{90CA0675-434A-4E63-A83B-915AFADFFC1B}" destId="{789D66F3-437B-41F3-B0BE-820B7DE8DA52}" srcOrd="0" destOrd="0" presId="urn:microsoft.com/office/officeart/2005/8/layout/process5"/>
    <dgm:cxn modelId="{113C6E33-B16D-40DD-BA26-0DE2D80BF33C}" srcId="{FEED2FB3-9C72-4D37-BBB9-BE3107CFAA3B}" destId="{F6EE62B0-73E3-48F6-9112-9993152C669E}" srcOrd="4" destOrd="0" parTransId="{F366D9C0-E8B0-4D57-B29A-B70A8D6B463C}" sibTransId="{6A609CFF-636A-4C3C-9F1A-97720BDD54E7}"/>
    <dgm:cxn modelId="{59FDA2EE-68BE-4760-81CF-D8ED616996B6}" type="presOf" srcId="{BC30728A-C446-43A4-9879-61454FBF58B7}" destId="{9F244370-9041-47C5-A58E-08C250D7D661}" srcOrd="1" destOrd="0" presId="urn:microsoft.com/office/officeart/2005/8/layout/process5"/>
    <dgm:cxn modelId="{CF5F666E-A8F7-4CA1-B18D-E1FED6AE5594}" type="presOf" srcId="{26BAE55A-5BA7-441A-87AE-29047734671C}" destId="{C7301DA6-B10A-44AE-8570-C2F23641DDB1}" srcOrd="0" destOrd="0" presId="urn:microsoft.com/office/officeart/2005/8/layout/process5"/>
    <dgm:cxn modelId="{DDD16C7A-0E8C-45FE-BA8F-0E6432CC69FC}" type="presOf" srcId="{90CA0675-434A-4E63-A83B-915AFADFFC1B}" destId="{1C348206-81B7-48CF-85B9-6A4E08B389FA}" srcOrd="1" destOrd="0" presId="urn:microsoft.com/office/officeart/2005/8/layout/process5"/>
    <dgm:cxn modelId="{D02B6BA2-FBCA-4AF8-8B2B-4F78CF55F50E}" type="presOf" srcId="{4A082553-14C2-4358-8EA5-0F2389D808FE}" destId="{3C6FE861-D5E8-4417-AAEA-9039176AC992}" srcOrd="1" destOrd="0" presId="urn:microsoft.com/office/officeart/2005/8/layout/process5"/>
    <dgm:cxn modelId="{33F07EC3-6D05-42B8-9C06-B8B93C8E70EA}" type="presOf" srcId="{027E60BD-D835-42B1-B841-7466C87413D0}" destId="{D9FA7AFE-EDA0-4E97-A6B8-D904C5257038}" srcOrd="1" destOrd="0" presId="urn:microsoft.com/office/officeart/2005/8/layout/process5"/>
    <dgm:cxn modelId="{7B289A21-6340-4B3E-8F27-1E9F2FC02398}" type="presOf" srcId="{4A082553-14C2-4358-8EA5-0F2389D808FE}" destId="{61A8C3AB-DE58-4267-8446-FD90CE29C877}" srcOrd="0" destOrd="0" presId="urn:microsoft.com/office/officeart/2005/8/layout/process5"/>
    <dgm:cxn modelId="{45122D7F-00B8-41CC-9CF7-0CE5F6B87761}" type="presOf" srcId="{BC30728A-C446-43A4-9879-61454FBF58B7}" destId="{345E4150-801B-476D-AEB1-80A922C1E0E5}" srcOrd="0" destOrd="0" presId="urn:microsoft.com/office/officeart/2005/8/layout/process5"/>
    <dgm:cxn modelId="{17F4624E-84BB-4245-ACE0-D8D2E935896A}" type="presOf" srcId="{010FE201-A3F0-4FB1-A6B9-0AC88EC46F93}" destId="{14D6B841-9376-4EBE-8197-1D898514B97A}" srcOrd="0" destOrd="0" presId="urn:microsoft.com/office/officeart/2005/8/layout/process5"/>
    <dgm:cxn modelId="{10E25650-0554-4052-979F-5B562720F040}" srcId="{FEED2FB3-9C72-4D37-BBB9-BE3107CFAA3B}" destId="{08301D38-BABB-40AB-B50A-C7E2ACF6D1A5}" srcOrd="3" destOrd="0" parTransId="{1FCA53D2-AB6B-406D-A2B6-7F22355750A0}" sibTransId="{010FE201-A3F0-4FB1-A6B9-0AC88EC46F93}"/>
    <dgm:cxn modelId="{36CCB7A2-3C17-44DC-A8A7-D5A7858B594B}" type="presOf" srcId="{2C226100-CD8A-49EF-83F9-D25F3F4C5B94}" destId="{D0CE358B-1522-4BFF-9C23-43B21891D309}" srcOrd="0" destOrd="0" presId="urn:microsoft.com/office/officeart/2005/8/layout/process5"/>
    <dgm:cxn modelId="{424DE88A-AAC5-4914-868B-471BA44A687A}" type="presOf" srcId="{4C375AD9-6737-4985-BF28-189C669D9591}" destId="{1DDDB981-4BC1-42C0-A130-4B8AD32668A8}" srcOrd="0" destOrd="0" presId="urn:microsoft.com/office/officeart/2005/8/layout/process5"/>
    <dgm:cxn modelId="{0F53AD26-9B06-4EA4-98FF-98841A86C966}" type="presOf" srcId="{26BAE55A-5BA7-441A-87AE-29047734671C}" destId="{30544688-E4DC-45B1-8119-D5720FF51270}" srcOrd="1" destOrd="0" presId="urn:microsoft.com/office/officeart/2005/8/layout/process5"/>
    <dgm:cxn modelId="{17149F0E-C11F-4407-94E6-74754DB3E449}" type="presOf" srcId="{372AD535-7049-4DE3-8A25-A05DE3968409}" destId="{2A6DDD0C-EF93-45A5-A2C8-AD334D40B7A3}" srcOrd="0" destOrd="0" presId="urn:microsoft.com/office/officeart/2005/8/layout/process5"/>
    <dgm:cxn modelId="{CB438B0A-BF5D-4A91-A9AD-FCEC550B52E0}" srcId="{FEED2FB3-9C72-4D37-BBB9-BE3107CFAA3B}" destId="{2C226100-CD8A-49EF-83F9-D25F3F4C5B94}" srcOrd="1" destOrd="0" parTransId="{580CD413-BEC9-4974-923B-BE7926143DB7}" sibTransId="{027E60BD-D835-42B1-B841-7466C87413D0}"/>
    <dgm:cxn modelId="{DD5D34C6-ED19-4B1D-89EC-5D7DD0A78A15}" srcId="{FEED2FB3-9C72-4D37-BBB9-BE3107CFAA3B}" destId="{372AD535-7049-4DE3-8A25-A05DE3968409}" srcOrd="6" destOrd="0" parTransId="{9FD9189E-7B57-4ABD-816A-79CC88235AB8}" sibTransId="{90CA0675-434A-4E63-A83B-915AFADFFC1B}"/>
    <dgm:cxn modelId="{1A9F617D-6019-4C5E-B8CA-51AF855BE57D}" type="presOf" srcId="{FEED2FB3-9C72-4D37-BBB9-BE3107CFAA3B}" destId="{23E916B2-C949-4E48-B621-10ECA3520BB0}" srcOrd="0" destOrd="0" presId="urn:microsoft.com/office/officeart/2005/8/layout/process5"/>
    <dgm:cxn modelId="{0B6A73DC-462D-4418-B934-236803ABF7B0}" type="presOf" srcId="{793E3C2F-9F95-498E-8FF8-8EDD8EB9E019}" destId="{B63C538E-0766-4EDA-995D-800BBA746F21}" srcOrd="0" destOrd="0" presId="urn:microsoft.com/office/officeart/2005/8/layout/process5"/>
    <dgm:cxn modelId="{09D5D1E4-754B-429C-91D6-266061056976}" type="presOf" srcId="{6A609CFF-636A-4C3C-9F1A-97720BDD54E7}" destId="{633CA7DC-384F-48F2-8801-6F7A352E9FD2}" srcOrd="0" destOrd="0" presId="urn:microsoft.com/office/officeart/2005/8/layout/process5"/>
    <dgm:cxn modelId="{2B5EF81A-8A44-48AD-BCE3-EFFCEEE25761}" srcId="{FEED2FB3-9C72-4D37-BBB9-BE3107CFAA3B}" destId="{4C375AD9-6737-4985-BF28-189C669D9591}" srcOrd="0" destOrd="0" parTransId="{B7FC0CA6-FB59-4A82-BD74-2E2F189685F0}" sibTransId="{26BAE55A-5BA7-441A-87AE-29047734671C}"/>
    <dgm:cxn modelId="{C201184E-FD3C-4118-A497-15D9A4F9A771}" type="presOf" srcId="{8574FFE2-051C-45A4-B463-16209DD64504}" destId="{62A1EEB2-EB04-4D87-BEFD-D4CFA6635506}" srcOrd="0" destOrd="0" presId="urn:microsoft.com/office/officeart/2005/8/layout/process5"/>
    <dgm:cxn modelId="{BC4B2E26-EFEC-4500-AFCA-CC77EF08512E}" type="presOf" srcId="{027E60BD-D835-42B1-B841-7466C87413D0}" destId="{04FFCF4C-61C0-4DA5-92E9-BF8173949B6C}" srcOrd="0" destOrd="0" presId="urn:microsoft.com/office/officeart/2005/8/layout/process5"/>
    <dgm:cxn modelId="{B0531898-07CF-4BD5-BF5F-4175E80C5CBF}" type="presParOf" srcId="{23E916B2-C949-4E48-B621-10ECA3520BB0}" destId="{1DDDB981-4BC1-42C0-A130-4B8AD32668A8}" srcOrd="0" destOrd="0" presId="urn:microsoft.com/office/officeart/2005/8/layout/process5"/>
    <dgm:cxn modelId="{69D559A9-A675-433B-A5EA-35E405D1920A}" type="presParOf" srcId="{23E916B2-C949-4E48-B621-10ECA3520BB0}" destId="{C7301DA6-B10A-44AE-8570-C2F23641DDB1}" srcOrd="1" destOrd="0" presId="urn:microsoft.com/office/officeart/2005/8/layout/process5"/>
    <dgm:cxn modelId="{A25387D2-64C9-4E26-A4A8-AEA6F28C10B4}" type="presParOf" srcId="{C7301DA6-B10A-44AE-8570-C2F23641DDB1}" destId="{30544688-E4DC-45B1-8119-D5720FF51270}" srcOrd="0" destOrd="0" presId="urn:microsoft.com/office/officeart/2005/8/layout/process5"/>
    <dgm:cxn modelId="{973D1377-DA59-4ADD-AB8A-164E65238470}" type="presParOf" srcId="{23E916B2-C949-4E48-B621-10ECA3520BB0}" destId="{D0CE358B-1522-4BFF-9C23-43B21891D309}" srcOrd="2" destOrd="0" presId="urn:microsoft.com/office/officeart/2005/8/layout/process5"/>
    <dgm:cxn modelId="{42A9ADEA-E9F8-4B85-BC86-25512BA9C953}" type="presParOf" srcId="{23E916B2-C949-4E48-B621-10ECA3520BB0}" destId="{04FFCF4C-61C0-4DA5-92E9-BF8173949B6C}" srcOrd="3" destOrd="0" presId="urn:microsoft.com/office/officeart/2005/8/layout/process5"/>
    <dgm:cxn modelId="{25A0A339-A05D-44A7-A6E2-BD84FA9CC343}" type="presParOf" srcId="{04FFCF4C-61C0-4DA5-92E9-BF8173949B6C}" destId="{D9FA7AFE-EDA0-4E97-A6B8-D904C5257038}" srcOrd="0" destOrd="0" presId="urn:microsoft.com/office/officeart/2005/8/layout/process5"/>
    <dgm:cxn modelId="{176C4243-D8DB-4BBA-9D95-7553F94B7ADE}" type="presParOf" srcId="{23E916B2-C949-4E48-B621-10ECA3520BB0}" destId="{EFEA258B-8AD8-4CA4-A9FA-548E7C28F302}" srcOrd="4" destOrd="0" presId="urn:microsoft.com/office/officeart/2005/8/layout/process5"/>
    <dgm:cxn modelId="{371FEE8F-F1ED-4007-B5E8-5D0DD83757F2}" type="presParOf" srcId="{23E916B2-C949-4E48-B621-10ECA3520BB0}" destId="{61A8C3AB-DE58-4267-8446-FD90CE29C877}" srcOrd="5" destOrd="0" presId="urn:microsoft.com/office/officeart/2005/8/layout/process5"/>
    <dgm:cxn modelId="{E157EBE6-1B30-41BA-9CA1-523B6AA4F89D}" type="presParOf" srcId="{61A8C3AB-DE58-4267-8446-FD90CE29C877}" destId="{3C6FE861-D5E8-4417-AAEA-9039176AC992}" srcOrd="0" destOrd="0" presId="urn:microsoft.com/office/officeart/2005/8/layout/process5"/>
    <dgm:cxn modelId="{51D31E56-1A3E-46EC-8513-AC5EE9177F89}" type="presParOf" srcId="{23E916B2-C949-4E48-B621-10ECA3520BB0}" destId="{55D6D96B-2879-47CB-AB95-9205DF32C7B0}" srcOrd="6" destOrd="0" presId="urn:microsoft.com/office/officeart/2005/8/layout/process5"/>
    <dgm:cxn modelId="{23BD8612-8384-4FF6-A516-A751F0EA6FFF}" type="presParOf" srcId="{23E916B2-C949-4E48-B621-10ECA3520BB0}" destId="{14D6B841-9376-4EBE-8197-1D898514B97A}" srcOrd="7" destOrd="0" presId="urn:microsoft.com/office/officeart/2005/8/layout/process5"/>
    <dgm:cxn modelId="{20E619B9-E67B-4527-9E48-38735BB75E87}" type="presParOf" srcId="{14D6B841-9376-4EBE-8197-1D898514B97A}" destId="{39618B61-E607-440A-B993-24393E9E6490}" srcOrd="0" destOrd="0" presId="urn:microsoft.com/office/officeart/2005/8/layout/process5"/>
    <dgm:cxn modelId="{6F9F9F26-559B-418F-B06A-62467B8FE529}" type="presParOf" srcId="{23E916B2-C949-4E48-B621-10ECA3520BB0}" destId="{B506E8E3-20C9-446B-B732-12E35C822633}" srcOrd="8" destOrd="0" presId="urn:microsoft.com/office/officeart/2005/8/layout/process5"/>
    <dgm:cxn modelId="{4DCDB8FC-1A29-4EB5-9F9B-D9BA9BA54DF2}" type="presParOf" srcId="{23E916B2-C949-4E48-B621-10ECA3520BB0}" destId="{633CA7DC-384F-48F2-8801-6F7A352E9FD2}" srcOrd="9" destOrd="0" presId="urn:microsoft.com/office/officeart/2005/8/layout/process5"/>
    <dgm:cxn modelId="{F66B4D00-B15A-4AB2-BA11-F8FC66D9BE11}" type="presParOf" srcId="{633CA7DC-384F-48F2-8801-6F7A352E9FD2}" destId="{11D2D49B-814A-4901-86A4-44362ACC059D}" srcOrd="0" destOrd="0" presId="urn:microsoft.com/office/officeart/2005/8/layout/process5"/>
    <dgm:cxn modelId="{42205441-A4D3-4B33-935A-5386B0F5BD8F}" type="presParOf" srcId="{23E916B2-C949-4E48-B621-10ECA3520BB0}" destId="{62A1EEB2-EB04-4D87-BEFD-D4CFA6635506}" srcOrd="10" destOrd="0" presId="urn:microsoft.com/office/officeart/2005/8/layout/process5"/>
    <dgm:cxn modelId="{22D19BD4-456B-49BA-A2CA-6D7FF0D9CBCA}" type="presParOf" srcId="{23E916B2-C949-4E48-B621-10ECA3520BB0}" destId="{345E4150-801B-476D-AEB1-80A922C1E0E5}" srcOrd="11" destOrd="0" presId="urn:microsoft.com/office/officeart/2005/8/layout/process5"/>
    <dgm:cxn modelId="{61347D31-54A0-4EF9-BF35-D44930A036E0}" type="presParOf" srcId="{345E4150-801B-476D-AEB1-80A922C1E0E5}" destId="{9F244370-9041-47C5-A58E-08C250D7D661}" srcOrd="0" destOrd="0" presId="urn:microsoft.com/office/officeart/2005/8/layout/process5"/>
    <dgm:cxn modelId="{0883E38A-7B54-44AA-B75C-7002694045FC}" type="presParOf" srcId="{23E916B2-C949-4E48-B621-10ECA3520BB0}" destId="{2A6DDD0C-EF93-45A5-A2C8-AD334D40B7A3}" srcOrd="12" destOrd="0" presId="urn:microsoft.com/office/officeart/2005/8/layout/process5"/>
    <dgm:cxn modelId="{39289F3C-D0F3-4200-BFF7-CC05B0682316}" type="presParOf" srcId="{23E916B2-C949-4E48-B621-10ECA3520BB0}" destId="{789D66F3-437B-41F3-B0BE-820B7DE8DA52}" srcOrd="13" destOrd="0" presId="urn:microsoft.com/office/officeart/2005/8/layout/process5"/>
    <dgm:cxn modelId="{42AFACBF-89C4-4268-8CA9-82194F334EF0}" type="presParOf" srcId="{789D66F3-437B-41F3-B0BE-820B7DE8DA52}" destId="{1C348206-81B7-48CF-85B9-6A4E08B389FA}" srcOrd="0" destOrd="0" presId="urn:microsoft.com/office/officeart/2005/8/layout/process5"/>
    <dgm:cxn modelId="{53DC25AA-B064-40A7-AE39-7B01E88DBF7E}" type="presParOf" srcId="{23E916B2-C949-4E48-B621-10ECA3520BB0}" destId="{B63C538E-0766-4EDA-995D-800BBA746F2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DB981-4BC1-42C0-A130-4B8AD32668A8}">
      <dsp:nvSpPr>
        <dsp:cNvPr id="0" name=""/>
        <dsp:cNvSpPr/>
      </dsp:nvSpPr>
      <dsp:spPr>
        <a:xfrm>
          <a:off x="44041" y="4566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1. Złożenie </a:t>
          </a:r>
          <a:r>
            <a:rPr lang="pl-PL" sz="1300" kern="1200" dirty="0" smtClean="0"/>
            <a:t>dokumentów (zachęcamy do aplikowania online)</a:t>
          </a:r>
          <a:endParaRPr lang="pl-PL" sz="1300" kern="1200" dirty="0"/>
        </a:p>
      </dsp:txBody>
      <dsp:txXfrm>
        <a:off x="80547" y="41072"/>
        <a:ext cx="2004321" cy="1173388"/>
      </dsp:txXfrm>
    </dsp:sp>
    <dsp:sp modelId="{C7301DA6-B10A-44AE-8570-C2F23641DDB1}">
      <dsp:nvSpPr>
        <dsp:cNvPr id="0" name=""/>
        <dsp:cNvSpPr/>
      </dsp:nvSpPr>
      <dsp:spPr>
        <a:xfrm>
          <a:off x="2304179" y="370177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2304179" y="473213"/>
        <a:ext cx="308276" cy="309106"/>
      </dsp:txXfrm>
    </dsp:sp>
    <dsp:sp modelId="{D0CE358B-1522-4BFF-9C23-43B21891D309}">
      <dsp:nvSpPr>
        <dsp:cNvPr id="0" name=""/>
        <dsp:cNvSpPr/>
      </dsp:nvSpPr>
      <dsp:spPr>
        <a:xfrm>
          <a:off x="2952307" y="4566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2. Test wiedzy</a:t>
          </a:r>
        </a:p>
      </dsp:txBody>
      <dsp:txXfrm>
        <a:off x="2988813" y="41072"/>
        <a:ext cx="2004321" cy="1173388"/>
      </dsp:txXfrm>
    </dsp:sp>
    <dsp:sp modelId="{04FFCF4C-61C0-4DA5-92E9-BF8173949B6C}">
      <dsp:nvSpPr>
        <dsp:cNvPr id="0" name=""/>
        <dsp:cNvSpPr/>
      </dsp:nvSpPr>
      <dsp:spPr>
        <a:xfrm>
          <a:off x="5212446" y="370177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5212446" y="473213"/>
        <a:ext cx="308276" cy="309106"/>
      </dsp:txXfrm>
    </dsp:sp>
    <dsp:sp modelId="{EFEA258B-8AD8-4CA4-A9FA-548E7C28F302}">
      <dsp:nvSpPr>
        <dsp:cNvPr id="0" name=""/>
        <dsp:cNvSpPr/>
      </dsp:nvSpPr>
      <dsp:spPr>
        <a:xfrm>
          <a:off x="5860574" y="4566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3. Test psychologiczny</a:t>
          </a:r>
          <a:endParaRPr lang="pl-PL" sz="1300" kern="1200" dirty="0"/>
        </a:p>
      </dsp:txBody>
      <dsp:txXfrm>
        <a:off x="5897080" y="41072"/>
        <a:ext cx="2004321" cy="1173388"/>
      </dsp:txXfrm>
    </dsp:sp>
    <dsp:sp modelId="{61A8C3AB-DE58-4267-8446-FD90CE29C877}">
      <dsp:nvSpPr>
        <dsp:cNvPr id="0" name=""/>
        <dsp:cNvSpPr/>
      </dsp:nvSpPr>
      <dsp:spPr>
        <a:xfrm rot="5400000">
          <a:off x="6679043" y="1396379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6744687" y="1433771"/>
        <a:ext cx="309106" cy="308276"/>
      </dsp:txXfrm>
    </dsp:sp>
    <dsp:sp modelId="{55D6D96B-2879-47CB-AB95-9205DF32C7B0}">
      <dsp:nvSpPr>
        <dsp:cNvPr id="0" name=""/>
        <dsp:cNvSpPr/>
      </dsp:nvSpPr>
      <dsp:spPr>
        <a:xfrm>
          <a:off x="5860574" y="2081899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4. Test sprawności fizycznej</a:t>
          </a:r>
          <a:endParaRPr lang="pl-PL" sz="1300" kern="1200" dirty="0"/>
        </a:p>
      </dsp:txBody>
      <dsp:txXfrm>
        <a:off x="5897080" y="2118405"/>
        <a:ext cx="2004321" cy="1173388"/>
      </dsp:txXfrm>
    </dsp:sp>
    <dsp:sp modelId="{14D6B841-9376-4EBE-8197-1D898514B97A}">
      <dsp:nvSpPr>
        <dsp:cNvPr id="0" name=""/>
        <dsp:cNvSpPr/>
      </dsp:nvSpPr>
      <dsp:spPr>
        <a:xfrm rot="10800000">
          <a:off x="5237374" y="2447510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5369492" y="2550546"/>
        <a:ext cx="308276" cy="309106"/>
      </dsp:txXfrm>
    </dsp:sp>
    <dsp:sp modelId="{B506E8E3-20C9-446B-B732-12E35C822633}">
      <dsp:nvSpPr>
        <dsp:cNvPr id="0" name=""/>
        <dsp:cNvSpPr/>
      </dsp:nvSpPr>
      <dsp:spPr>
        <a:xfrm>
          <a:off x="2952307" y="2081899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5. Test kompetencyjny</a:t>
          </a:r>
        </a:p>
      </dsp:txBody>
      <dsp:txXfrm>
        <a:off x="2988813" y="2118405"/>
        <a:ext cx="2004321" cy="1173388"/>
      </dsp:txXfrm>
    </dsp:sp>
    <dsp:sp modelId="{633CA7DC-384F-48F2-8801-6F7A352E9FD2}">
      <dsp:nvSpPr>
        <dsp:cNvPr id="0" name=""/>
        <dsp:cNvSpPr/>
      </dsp:nvSpPr>
      <dsp:spPr>
        <a:xfrm rot="10800000">
          <a:off x="2329107" y="2447510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2461225" y="2550546"/>
        <a:ext cx="308276" cy="309106"/>
      </dsp:txXfrm>
    </dsp:sp>
    <dsp:sp modelId="{62A1EEB2-EB04-4D87-BEFD-D4CFA6635506}">
      <dsp:nvSpPr>
        <dsp:cNvPr id="0" name=""/>
        <dsp:cNvSpPr/>
      </dsp:nvSpPr>
      <dsp:spPr>
        <a:xfrm>
          <a:off x="44041" y="2081899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6. Rozmowa kwalifikacyjna</a:t>
          </a:r>
        </a:p>
      </dsp:txBody>
      <dsp:txXfrm>
        <a:off x="80547" y="2118405"/>
        <a:ext cx="2004321" cy="1173388"/>
      </dsp:txXfrm>
    </dsp:sp>
    <dsp:sp modelId="{345E4150-801B-476D-AEB1-80A922C1E0E5}">
      <dsp:nvSpPr>
        <dsp:cNvPr id="0" name=""/>
        <dsp:cNvSpPr/>
      </dsp:nvSpPr>
      <dsp:spPr>
        <a:xfrm rot="5400000">
          <a:off x="862510" y="3473713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928154" y="3511105"/>
        <a:ext cx="309106" cy="308276"/>
      </dsp:txXfrm>
    </dsp:sp>
    <dsp:sp modelId="{2A6DDD0C-EF93-45A5-A2C8-AD334D40B7A3}">
      <dsp:nvSpPr>
        <dsp:cNvPr id="0" name=""/>
        <dsp:cNvSpPr/>
      </dsp:nvSpPr>
      <dsp:spPr>
        <a:xfrm>
          <a:off x="44041" y="4159233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7. Ustalenie zdolności psychicznej i fizycznej do służby w Służbie Celno-Skarbowej</a:t>
          </a:r>
        </a:p>
      </dsp:txBody>
      <dsp:txXfrm>
        <a:off x="80547" y="4195739"/>
        <a:ext cx="2004321" cy="1173388"/>
      </dsp:txXfrm>
    </dsp:sp>
    <dsp:sp modelId="{789D66F3-437B-41F3-B0BE-820B7DE8DA52}">
      <dsp:nvSpPr>
        <dsp:cNvPr id="0" name=""/>
        <dsp:cNvSpPr/>
      </dsp:nvSpPr>
      <dsp:spPr>
        <a:xfrm>
          <a:off x="2304179" y="4524844"/>
          <a:ext cx="440394" cy="515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2304179" y="4627880"/>
        <a:ext cx="308276" cy="309106"/>
      </dsp:txXfrm>
    </dsp:sp>
    <dsp:sp modelId="{B63C538E-0766-4EDA-995D-800BBA746F21}">
      <dsp:nvSpPr>
        <dsp:cNvPr id="0" name=""/>
        <dsp:cNvSpPr/>
      </dsp:nvSpPr>
      <dsp:spPr>
        <a:xfrm>
          <a:off x="2952307" y="4159233"/>
          <a:ext cx="2077333" cy="124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8. Sprawdzenia w ewidencjach, rejestrach i kartotekach prawdziwości danych zawartych w kwestionariuszu osobowym</a:t>
          </a:r>
        </a:p>
      </dsp:txBody>
      <dsp:txXfrm>
        <a:off x="2988813" y="4195739"/>
        <a:ext cx="2004321" cy="117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16ED6-9440-452F-B9B6-A7F3350C394C}" type="datetimeFigureOut">
              <a:rPr lang="pl-PL" smtClean="0"/>
              <a:t>25.04.2022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6ECC-52D9-49C8-9478-55107095F2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37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6D71B-D974-4A2D-A833-5CD73AF5C00A}" type="datetimeFigureOut">
              <a:rPr lang="pl-PL" smtClean="0"/>
              <a:t>25.04.2022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E51F-35BC-415B-9725-7334DC9FC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99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958D-A08E-4207-AEA2-33435A968C8F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2826-CC81-4C07-A8E3-54E3E71FD4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65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3162-787F-4661-AB44-749DD9CA889E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57B99-20D2-4DE6-B0B4-740A5D35E1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70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4C59-3FD0-4BCC-B5F0-B0DDB02861BA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D673-FE0F-4E5C-80FD-ACA242765F3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74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1EA1-C32D-49AA-B254-07D36DB0391F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9290-056F-4032-BD31-0F89EBFBB9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5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2F87-0AA3-4338-BC15-281375F818CE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03E5E-612F-4084-B4A0-2FACAAC66B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879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98FD-F10B-489A-9CA8-8F9180929D6A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B68A-2175-44C3-A0E0-F3B8D15990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145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2561-E438-4624-8F59-FA9FD0D2E28A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22B5B-7BE6-4C13-B4AF-37B8446C78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906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54B4-8033-4759-A727-D53C2FCE0419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E5EC-1D03-4AE8-9D05-CB35AC5E341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01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FA80-1DBB-4B65-BFB2-D8A4C9AA32C7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88EAC-15C6-4626-A734-398591E84CD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64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3C55-7DA7-490A-A980-311DCDFC6C78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16C31-7D72-4F84-AF2F-C1D1D55E869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2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465F-25C2-45F3-945C-F1A2FC85AC02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1BE9C-1D27-4CA1-9FA4-773255D6B8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32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8014F-3F56-4E98-9F35-66C928BA409D}" type="datetimeFigureOut">
              <a:rPr lang="pl-PL"/>
              <a:pPr>
                <a:defRPr/>
              </a:pPr>
              <a:t>25.04.2022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780F7C-088D-46C5-8F2D-8BDD2327DD0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noslaskie.kas.gov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368336" y="5781615"/>
            <a:ext cx="20866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800" dirty="0"/>
              <a:t>Izba Administracji Skarbowej we Wrocławiu</a:t>
            </a:r>
          </a:p>
          <a:p>
            <a:r>
              <a:rPr lang="pl-PL" sz="800" dirty="0"/>
              <a:t>ul. Powstańców </a:t>
            </a:r>
            <a:r>
              <a:rPr lang="pl-PL" sz="800" dirty="0" smtClean="0"/>
              <a:t>Śląskich24,26</a:t>
            </a:r>
            <a:endParaRPr lang="pl-PL" sz="800" dirty="0"/>
          </a:p>
          <a:p>
            <a:r>
              <a:rPr lang="pl-PL" sz="800" dirty="0"/>
              <a:t>53-333 Wrocław</a:t>
            </a:r>
          </a:p>
          <a:p>
            <a:r>
              <a:rPr lang="pl-PL" sz="800" dirty="0"/>
              <a:t>tel.: +48 71 36 52 700</a:t>
            </a:r>
          </a:p>
          <a:p>
            <a:r>
              <a:rPr lang="pl-PL" sz="800" dirty="0"/>
              <a:t>fax :+48 71 36 52 780</a:t>
            </a:r>
          </a:p>
          <a:p>
            <a:r>
              <a:rPr lang="pl-PL" sz="800" dirty="0"/>
              <a:t>www.dolnoslaskie.kas.gov.pl</a:t>
            </a: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1765540" y="2126906"/>
            <a:ext cx="6886755" cy="922038"/>
          </a:xfrm>
        </p:spPr>
        <p:txBody>
          <a:bodyPr/>
          <a:lstStyle/>
          <a:p>
            <a:r>
              <a:rPr lang="pl-PL" dirty="0">
                <a:latin typeface="+mn-lt"/>
              </a:rPr>
              <a:t>JAK REKRUTUJEMY</a:t>
            </a:r>
          </a:p>
        </p:txBody>
      </p:sp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449238" y="3151562"/>
            <a:ext cx="7444596" cy="954612"/>
          </a:xfrm>
        </p:spPr>
        <p:txBody>
          <a:bodyPr/>
          <a:lstStyle/>
          <a:p>
            <a:r>
              <a:rPr lang="pl-PL" sz="1800" dirty="0"/>
              <a:t>Chcesz zostać funkcjonariuszem Służby Celno-Skarbowej </a:t>
            </a:r>
            <a:br>
              <a:rPr lang="pl-PL" sz="1800" dirty="0"/>
            </a:br>
            <a:r>
              <a:rPr lang="pl-PL" sz="1800" dirty="0"/>
              <a:t>– sprawdź jak w skrócie wygląda proces postępowania kwalifikacyjnego do służby w Służbie Celno-Skarbowej </a:t>
            </a:r>
            <a:endParaRPr lang="pl-PL" sz="1800" dirty="0" smtClean="0"/>
          </a:p>
          <a:p>
            <a:endParaRPr lang="pl-PL" sz="1800" dirty="0" smtClean="0"/>
          </a:p>
          <a:p>
            <a:endParaRPr lang="pl-PL" sz="1800" dirty="0"/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10" y="4410494"/>
            <a:ext cx="9715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562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Ustalenie </a:t>
            </a:r>
            <a:r>
              <a:rPr lang="pl-PL" sz="2400" dirty="0"/>
              <a:t>zdolności psychicznej i fizycznej </a:t>
            </a:r>
            <a:br>
              <a:rPr lang="pl-PL" sz="2400" dirty="0"/>
            </a:br>
            <a:r>
              <a:rPr lang="pl-PL" sz="2400" dirty="0"/>
              <a:t>do służby w Służbie </a:t>
            </a:r>
            <a:r>
              <a:rPr lang="pl-PL" sz="2400" dirty="0" smtClean="0"/>
              <a:t>Celno-Skarbowej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/>
          </a:p>
          <a:p>
            <a:pPr algn="just"/>
            <a:r>
              <a:rPr lang="pl-PL" sz="1800" dirty="0" smtClean="0"/>
              <a:t>Osoby </a:t>
            </a:r>
            <a:r>
              <a:rPr lang="pl-PL" sz="1800" dirty="0"/>
              <a:t>które przejdą przez poszczególne etapy </a:t>
            </a:r>
            <a:r>
              <a:rPr lang="pl-PL" sz="1800" dirty="0" smtClean="0"/>
              <a:t>postępowania kwalifikacyjnego i są rekomendowane do </a:t>
            </a:r>
            <a:r>
              <a:rPr lang="pl-PL" sz="1800" dirty="0"/>
              <a:t>przyjęcia do służby, zostaną skierowane </a:t>
            </a:r>
            <a:r>
              <a:rPr lang="pl-PL" sz="1800" dirty="0" smtClean="0"/>
              <a:t>do komisji lekarskiej </a:t>
            </a:r>
            <a:r>
              <a:rPr lang="pl-PL" sz="1800" dirty="0"/>
              <a:t>w celu </a:t>
            </a:r>
            <a:r>
              <a:rPr lang="pl-PL" sz="1800" dirty="0" smtClean="0"/>
              <a:t>ustalenia zdolności </a:t>
            </a:r>
            <a:r>
              <a:rPr lang="pl-PL" sz="1800" dirty="0"/>
              <a:t>fizycznej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psychicznej do </a:t>
            </a:r>
            <a:r>
              <a:rPr lang="pl-PL" sz="1800" dirty="0" smtClean="0"/>
              <a:t>służby.</a:t>
            </a:r>
          </a:p>
          <a:p>
            <a:pPr algn="just"/>
            <a:r>
              <a:rPr lang="pl-PL" sz="1800" dirty="0" smtClean="0"/>
              <a:t>Do służby </a:t>
            </a:r>
            <a:r>
              <a:rPr lang="pl-PL" sz="1800" dirty="0"/>
              <a:t>w Służbie </a:t>
            </a:r>
            <a:r>
              <a:rPr lang="pl-PL" sz="1800" dirty="0" smtClean="0"/>
              <a:t>Celno-Skarbowej przyjmujemy kandydatów, którzy uzyskają orzeczenie o fizycznej i psychicznej zdolności do służby.</a:t>
            </a:r>
            <a:endParaRPr lang="pl-PL" sz="18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66F3A6-296C-469D-8E61-EF9EAD00F6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1" y="1417637"/>
            <a:ext cx="818778" cy="8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4" y="274638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Sprawdzenie w ewidencjach </a:t>
            </a:r>
            <a:r>
              <a:rPr lang="pl-PL" sz="3000" dirty="0" smtClean="0"/>
              <a:t>(…)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W </a:t>
            </a:r>
            <a:r>
              <a:rPr lang="pl-PL" sz="1800" dirty="0"/>
              <a:t>toku całego postępowania dokonywane są sprawdzenia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ewidencjach, rejestrach i kartotekach prawdziwości danych zawartych w kwestionariuszu osobowym kandydata.</a:t>
            </a:r>
          </a:p>
          <a:p>
            <a:pPr algn="just"/>
            <a:r>
              <a:rPr lang="pl-PL" sz="1800" dirty="0"/>
              <a:t>W przypadku stwierdzenia zatajenia lub podania nieprawdziwych danych przez kandydata następuje wobec niego zakończenie postępowania.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9AE559-1BF5-4DB3-8049-3FAF02787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12" y="96891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191374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Informacje dodatkowe</a:t>
            </a: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endParaRPr lang="pl-PL" sz="1800" dirty="0" smtClean="0"/>
          </a:p>
          <a:p>
            <a:endParaRPr lang="pl-PL" sz="1800" dirty="0"/>
          </a:p>
          <a:p>
            <a:pPr algn="just"/>
            <a:r>
              <a:rPr lang="pl-PL" sz="1800" dirty="0" smtClean="0"/>
              <a:t>Postępowanie </a:t>
            </a:r>
            <a:r>
              <a:rPr lang="pl-PL" sz="1800" dirty="0"/>
              <a:t>kwalifikacyjne jest procesem długotrwałym i wiąże się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koniecznością stawiania się w miejscach i terminach wskazanych przez Izbę Administracji Skarbowej </a:t>
            </a:r>
            <a:r>
              <a:rPr lang="pl-PL" sz="1800" dirty="0" smtClean="0"/>
              <a:t>we Wrocławiu.</a:t>
            </a:r>
            <a:endParaRPr lang="pl-PL" sz="1800" dirty="0"/>
          </a:p>
          <a:p>
            <a:pPr algn="just"/>
            <a:r>
              <a:rPr lang="pl-PL" sz="1800" dirty="0"/>
              <a:t>Ze względu na złożoność postępowania nie ustalamy z góry harmonogramu całego postępowania.</a:t>
            </a:r>
          </a:p>
          <a:p>
            <a:pPr algn="just"/>
            <a:r>
              <a:rPr lang="pl-PL" sz="1800" dirty="0"/>
              <a:t>Będziesz informowana(y) e-mailowo o etapie </a:t>
            </a:r>
            <a:r>
              <a:rPr lang="pl-PL" sz="1800" dirty="0" smtClean="0"/>
              <a:t>postępowania</a:t>
            </a:r>
            <a:r>
              <a:rPr lang="pl-PL" sz="1800" dirty="0"/>
              <a:t>, w którym bierzesz udział – o terminie i zasadach danego etapu.</a:t>
            </a:r>
          </a:p>
          <a:p>
            <a:pPr algn="just"/>
            <a:r>
              <a:rPr lang="pl-PL" sz="1800" dirty="0"/>
              <a:t>Bez względu na osiągnięty wynik zostaniesz o nim poinformowana(y).</a:t>
            </a:r>
          </a:p>
          <a:p>
            <a:pPr algn="just"/>
            <a:r>
              <a:rPr lang="pl-PL" sz="1800" dirty="0"/>
              <a:t>Po uzyskaniu orzeczenia komisji lekarskiej zostaniesz skierowana(y) na badania wstępne (medycyna pracy). 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F0DAAB-25CF-4925-9172-CCFC30410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93" y="113352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424023" y="274638"/>
            <a:ext cx="6262776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Służba w Służbie Celno-Skarbowej</a:t>
            </a: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966316" cy="5257800"/>
          </a:xfrm>
        </p:spPr>
        <p:txBody>
          <a:bodyPr/>
          <a:lstStyle/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pPr algn="just"/>
            <a:r>
              <a:rPr lang="pl-PL" sz="1200" dirty="0" smtClean="0"/>
              <a:t>Funkcjonariusze </a:t>
            </a:r>
            <a:r>
              <a:rPr lang="pl-PL" sz="1200" dirty="0"/>
              <a:t>Służby Celno-Skarbowej przyjęci do służby w ramach postępowania kwalifikacyjnego prowadzonego przez naszą jednostkę realizują zadania w obszarze właściwości miejscowej Izby Administracji Skarbowej </a:t>
            </a:r>
            <a:r>
              <a:rPr lang="pl-PL" sz="1200" dirty="0" smtClean="0"/>
              <a:t>we Wrocławiu, </a:t>
            </a:r>
            <a:r>
              <a:rPr lang="pl-PL" sz="1200" dirty="0"/>
              <a:t>obejmującej swoim zasięgiem terytorium województwa </a:t>
            </a:r>
            <a:r>
              <a:rPr lang="pl-PL" sz="1200" dirty="0" smtClean="0"/>
              <a:t>dolnośląskiego.</a:t>
            </a:r>
            <a:endParaRPr lang="pl-PL" sz="1200" dirty="0"/>
          </a:p>
          <a:p>
            <a:pPr algn="just"/>
            <a:r>
              <a:rPr lang="pl-PL" sz="1200" dirty="0" smtClean="0"/>
              <a:t>Osoba </a:t>
            </a:r>
            <a:r>
              <a:rPr lang="pl-PL" sz="1200" dirty="0"/>
              <a:t>mianowana funkcjonariuszem służby przygotowawczej otrzymuje stopień służbowy aplikanta.</a:t>
            </a:r>
          </a:p>
          <a:p>
            <a:pPr algn="just"/>
            <a:r>
              <a:rPr lang="pl-PL" sz="1200" dirty="0"/>
              <a:t>Służba przygotowawcza trwa </a:t>
            </a:r>
            <a:r>
              <a:rPr lang="pl-PL" sz="1200" b="1" dirty="0"/>
              <a:t>2 lata</a:t>
            </a:r>
            <a:r>
              <a:rPr lang="pl-PL" sz="1200" dirty="0"/>
              <a:t>. </a:t>
            </a:r>
          </a:p>
          <a:p>
            <a:pPr algn="just"/>
            <a:r>
              <a:rPr lang="pl-PL" sz="1200" dirty="0"/>
              <a:t>W okresie służby przygotowawczej funkcjonariuszowi wyznacza się opiekuna spośród funkcjonariuszy.</a:t>
            </a:r>
          </a:p>
          <a:p>
            <a:pPr algn="just"/>
            <a:r>
              <a:rPr lang="pl-PL" sz="1200" dirty="0"/>
              <a:t>W okresie służby przygotowawczej funkcjonariusz jest obowiązany:</a:t>
            </a:r>
          </a:p>
          <a:p>
            <a:pPr marL="0" indent="0" algn="just">
              <a:buNone/>
            </a:pPr>
            <a:r>
              <a:rPr lang="pl-PL" sz="1200" dirty="0"/>
              <a:t>	1) odbyć szkolenie </a:t>
            </a:r>
            <a:r>
              <a:rPr lang="pl-PL" sz="1200" dirty="0" smtClean="0"/>
              <a:t>praktyczne;</a:t>
            </a:r>
          </a:p>
          <a:p>
            <a:pPr marL="0" indent="0" algn="just">
              <a:buNone/>
            </a:pPr>
            <a:r>
              <a:rPr lang="pl-PL" sz="1200" dirty="0" smtClean="0"/>
              <a:t>                     2) odbyć </a:t>
            </a:r>
            <a:r>
              <a:rPr lang="pl-PL" sz="1200" dirty="0"/>
              <a:t>zasadniczy kurs </a:t>
            </a:r>
            <a:r>
              <a:rPr lang="pl-PL" sz="1200" dirty="0" smtClean="0"/>
              <a:t>zawodowy (kurs </a:t>
            </a:r>
            <a:r>
              <a:rPr lang="pl-PL" sz="1200" dirty="0"/>
              <a:t>trwa do 3 </a:t>
            </a:r>
            <a:r>
              <a:rPr lang="pl-PL" sz="1200" dirty="0" smtClean="0"/>
              <a:t>miesięcy w przypadku obszaru zwalczania    </a:t>
            </a:r>
            <a:br>
              <a:rPr lang="pl-PL" sz="1200" dirty="0" smtClean="0"/>
            </a:br>
            <a:r>
              <a:rPr lang="pl-PL" sz="1200" dirty="0" smtClean="0"/>
              <a:t>                          przestępczości ekonomicznej i do 2 miesięcy w przypadku obszaru odprawowego) </a:t>
            </a:r>
            <a:r>
              <a:rPr lang="pl-PL" sz="1200" dirty="0"/>
              <a:t>i będzie </a:t>
            </a:r>
            <a:r>
              <a:rPr lang="pl-PL" sz="1200" dirty="0" smtClean="0"/>
              <a:t> </a:t>
            </a:r>
            <a:br>
              <a:rPr lang="pl-PL" sz="1200" dirty="0" smtClean="0"/>
            </a:br>
            <a:r>
              <a:rPr lang="pl-PL" sz="1200" dirty="0" smtClean="0"/>
              <a:t>                          prowadzony </a:t>
            </a:r>
            <a:r>
              <a:rPr lang="pl-PL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jednym </a:t>
            </a:r>
            <a:r>
              <a:rPr lang="pl-PL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 ośrodków </a:t>
            </a:r>
            <a:r>
              <a:rPr lang="pl-PL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szkoleniowych Krajowej Administracji Skarbowej</a:t>
            </a:r>
            <a:r>
              <a:rPr lang="pl-PL" sz="1200" b="1" dirty="0">
                <a:solidFill>
                  <a:srgbClr val="92D05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pl-PL" sz="1200" dirty="0"/>
              <a:t>	</a:t>
            </a:r>
            <a:r>
              <a:rPr lang="pl-PL" sz="1200" dirty="0" smtClean="0"/>
              <a:t>3) </a:t>
            </a:r>
            <a:r>
              <a:rPr lang="pl-PL" sz="1200" dirty="0"/>
              <a:t>złożyć z wynikiem pozytywnym egzamin kończący zasadniczy kurs </a:t>
            </a:r>
            <a:r>
              <a:rPr lang="pl-PL" sz="1200" dirty="0" smtClean="0"/>
              <a:t>zawodowy;</a:t>
            </a:r>
            <a:endParaRPr lang="pl-PL" sz="1200" dirty="0"/>
          </a:p>
          <a:p>
            <a:pPr marL="0" indent="0" algn="just">
              <a:buNone/>
            </a:pPr>
            <a:r>
              <a:rPr lang="pl-PL" sz="1200" dirty="0"/>
              <a:t>	</a:t>
            </a:r>
            <a:r>
              <a:rPr lang="pl-PL" sz="1200" dirty="0" smtClean="0"/>
              <a:t>4) </a:t>
            </a:r>
            <a:r>
              <a:rPr lang="pl-PL" sz="1200" b="1" dirty="0"/>
              <a:t>złożyć z wynikiem pozytywnym egzamin ze znajomości języka obcego albo przedłożyć </a:t>
            </a:r>
            <a:r>
              <a:rPr lang="pl-PL" sz="1200" b="1" dirty="0" smtClean="0"/>
              <a:t> </a:t>
            </a:r>
            <a:br>
              <a:rPr lang="pl-PL" sz="1200" b="1" dirty="0" smtClean="0"/>
            </a:br>
            <a:r>
              <a:rPr lang="pl-PL" sz="1200" b="1" dirty="0" smtClean="0"/>
              <a:t>                       dokument </a:t>
            </a:r>
            <a:r>
              <a:rPr lang="pl-PL" sz="1200" b="1" dirty="0"/>
              <a:t>	potwierdzający znajomość języka obcego w zakresie umożliwiającym </a:t>
            </a: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                       wykonywanie </a:t>
            </a:r>
            <a:r>
              <a:rPr lang="pl-PL" sz="1200" b="1" dirty="0"/>
              <a:t>obowiązków </a:t>
            </a:r>
            <a:r>
              <a:rPr lang="pl-PL" sz="1200" b="1" dirty="0" smtClean="0"/>
              <a:t>służbowych</a:t>
            </a:r>
            <a:r>
              <a:rPr lang="pl-PL" sz="1200" b="1" dirty="0"/>
              <a:t>.</a:t>
            </a:r>
          </a:p>
          <a:p>
            <a:pPr algn="just"/>
            <a:r>
              <a:rPr lang="pl-PL" sz="1200" dirty="0"/>
              <a:t>Po zakończeniu służby przygotowawczej (ukończeniu szkoleń i zdaniu egzaminów) oraz po uzyskaniu opinii okresowej stwierdzającej przydatność do służby w Służbie Celno-Skarbowej, funkcjonariusz zostaje mianowany do służby stałej.</a:t>
            </a:r>
          </a:p>
          <a:p>
            <a:pPr algn="just"/>
            <a:r>
              <a:rPr lang="pl-PL" sz="1200" dirty="0"/>
              <a:t>Jeżeli wymagają tego potrzeby KAS, funkcjonariusza można przenieść na takie samo albo równorzędne stanowisko do innej jednostki organizacyjnej KAS, w tej samej albo innej miejscowości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C5A64E-FBEA-4619-BCD8-9AED645A4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51" y="11142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                  Informacja o aktualnie trwającym postępowaniu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154" y="1349830"/>
            <a:ext cx="7615646" cy="477633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25.04.2022 r. opublikowana została informacja nr 2/2022 r. </a:t>
            </a:r>
            <a:br>
              <a:rPr lang="pl-PL" sz="1800" dirty="0" smtClean="0"/>
            </a:br>
            <a:r>
              <a:rPr lang="pl-PL" sz="1800" dirty="0" smtClean="0"/>
              <a:t>o postępowaniu kwalifikacyjnym do służby w Służbie Celno-Skarbowej na </a:t>
            </a:r>
            <a:r>
              <a:rPr lang="pl-PL" sz="1800" b="1" dirty="0" smtClean="0"/>
              <a:t>50 </a:t>
            </a:r>
            <a:r>
              <a:rPr lang="pl-PL" sz="1800" dirty="0" smtClean="0"/>
              <a:t>etatów do następujących miejsc:</a:t>
            </a:r>
          </a:p>
          <a:p>
            <a:pPr marL="0" indent="0">
              <a:buNone/>
            </a:pPr>
            <a:r>
              <a:rPr lang="pl-PL" sz="1800" dirty="0" smtClean="0"/>
              <a:t>Wrocław </a:t>
            </a:r>
            <a:r>
              <a:rPr lang="pl-PL" sz="1800" dirty="0" smtClean="0"/>
              <a:t>– 15 etatów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Legnica - </a:t>
            </a:r>
            <a:r>
              <a:rPr lang="pl-PL" sz="1800" dirty="0" smtClean="0"/>
              <a:t>10 </a:t>
            </a:r>
            <a:r>
              <a:rPr lang="pl-PL" sz="1800" dirty="0" smtClean="0"/>
              <a:t>etatów</a:t>
            </a:r>
          </a:p>
          <a:p>
            <a:pPr marL="0" indent="0">
              <a:buNone/>
            </a:pPr>
            <a:r>
              <a:rPr lang="pl-PL" sz="1800" dirty="0" smtClean="0"/>
              <a:t>Wałbrzych - </a:t>
            </a:r>
            <a:r>
              <a:rPr lang="pl-PL" sz="1800" dirty="0" smtClean="0"/>
              <a:t>10 etatów</a:t>
            </a:r>
          </a:p>
          <a:p>
            <a:pPr marL="0" indent="0">
              <a:buNone/>
            </a:pPr>
            <a:r>
              <a:rPr lang="pl-PL" sz="1800" dirty="0" smtClean="0"/>
              <a:t>Jelenia Góra – 5 etatów</a:t>
            </a:r>
          </a:p>
          <a:p>
            <a:pPr marL="0" indent="0">
              <a:buNone/>
            </a:pPr>
            <a:r>
              <a:rPr lang="pl-PL" sz="1800" dirty="0" smtClean="0"/>
              <a:t>Zgorzelec – 10 etatów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Link </a:t>
            </a:r>
            <a:r>
              <a:rPr lang="pl-PL" sz="1800" dirty="0" smtClean="0"/>
              <a:t>do ogłoszenia znajdziesz na stronie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www.dolnoslaskie.kas.gov.pl</a:t>
            </a:r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zakładka ogłoszenia → nabory → typ pracy (funkcjonariusz SCS)</a:t>
            </a:r>
            <a:endParaRPr lang="pl-PL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Zachęcamy do aplikowania!!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989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424023" y="274638"/>
            <a:ext cx="6262776" cy="1143000"/>
          </a:xfrm>
        </p:spPr>
        <p:txBody>
          <a:bodyPr/>
          <a:lstStyle/>
          <a:p>
            <a:pPr eaLnBrk="1" hangingPunct="1">
              <a:defRPr/>
            </a:pP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966316" cy="5257800"/>
          </a:xfrm>
        </p:spPr>
        <p:txBody>
          <a:bodyPr/>
          <a:lstStyle/>
          <a:p>
            <a:endParaRPr lang="pl-PL" sz="1200" dirty="0" smtClean="0"/>
          </a:p>
          <a:p>
            <a:endParaRPr lang="pl-PL" sz="1200" dirty="0"/>
          </a:p>
          <a:p>
            <a:pPr marL="0" indent="0">
              <a:buNone/>
            </a:pPr>
            <a:endParaRPr lang="pl-PL" sz="1200" dirty="0" smtClean="0"/>
          </a:p>
        </p:txBody>
      </p:sp>
      <p:pic>
        <p:nvPicPr>
          <p:cNvPr id="6" name="Obraz 5" descr="dziękuj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80" y="2476013"/>
            <a:ext cx="3898853" cy="25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Podstawa </a:t>
            </a:r>
            <a:r>
              <a:rPr lang="pl-PL" sz="3200" dirty="0" smtClean="0"/>
              <a:t>prawna, </a:t>
            </a:r>
            <a:br>
              <a:rPr lang="pl-PL" sz="3200" dirty="0" smtClean="0"/>
            </a:br>
            <a:r>
              <a:rPr lang="pl-PL" sz="3200" dirty="0" smtClean="0"/>
              <a:t>wymogi formalne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l-PL" sz="1800" dirty="0" smtClean="0"/>
              <a:t>Rozporządzenie </a:t>
            </a:r>
            <a:r>
              <a:rPr lang="pl-PL" sz="1800" dirty="0" smtClean="0"/>
              <a:t>Ministra Finansów, Funduszy i Polityki Regionalnej z 28 września 2021 r.  w sprawie postępowania kwalifikacyjnego do służby w Służbie Celno-Skarbowej </a:t>
            </a:r>
            <a:r>
              <a:rPr lang="pl-PL" sz="1800" dirty="0" smtClean="0"/>
              <a:t>(Dz. U</a:t>
            </a:r>
            <a:r>
              <a:rPr lang="pl-PL" sz="1800" dirty="0" smtClean="0"/>
              <a:t>. 2021, poz. 1943</a:t>
            </a:r>
            <a:r>
              <a:rPr lang="pl-PL" sz="1800" dirty="0" smtClean="0"/>
              <a:t>)</a:t>
            </a:r>
          </a:p>
          <a:p>
            <a:pPr marL="457200" lvl="1" indent="0" algn="just">
              <a:buNone/>
            </a:pPr>
            <a:endParaRPr lang="pl-PL" sz="1800" b="1" dirty="0" smtClean="0"/>
          </a:p>
          <a:p>
            <a:pPr marL="457200" lvl="1" indent="0" algn="just">
              <a:buNone/>
            </a:pPr>
            <a:r>
              <a:rPr lang="pl-PL" sz="1800" b="1" dirty="0" smtClean="0"/>
              <a:t>Funkcjonariuszem może zostać osoba, która: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jest obywatelem polskim,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korzysta z pełni praw publicznych,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nie była skazana prawomocnym wyrokiem sądu za umyślne przestępstwo lub umyślne przestępstwo skarbowe,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/>
              <a:t>p</a:t>
            </a:r>
            <a:r>
              <a:rPr lang="pl-PL" sz="1800" dirty="0" smtClean="0"/>
              <a:t>osiada wykształcenie co najmniej średnie lub średnie branżowe,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/>
              <a:t>k</a:t>
            </a:r>
            <a:r>
              <a:rPr lang="pl-PL" sz="1800" dirty="0" smtClean="0"/>
              <a:t>tórej stan zdrowia pozwala na pełnienie służby na określonym stanowisku,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800" dirty="0" smtClean="0"/>
              <a:t>nie pełniła służby zawodowej ani nie pracowała w organach bezpieczeństwa ani nie była ich współpracownikiem</a:t>
            </a:r>
          </a:p>
          <a:p>
            <a:pPr marL="457200" lvl="1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664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381250" y="274638"/>
            <a:ext cx="6543675" cy="708025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/>
              <a:t>ETAPY POSTĘPOWANIA KWALIFIKACYJNEGO</a:t>
            </a:r>
            <a:br>
              <a:rPr lang="pl-PL" sz="2000" dirty="0"/>
            </a:br>
            <a:endParaRPr lang="pl-PL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Symbol zastępczy zawartości 3" descr="Zawiera grafikę SmartArt w układzie prostym łamanym, tj. niebieskie prostokąty w które wpisane są poszczególne etapy procesu postepowania kwalifikacyjnego, tj.: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99459"/>
              </p:ext>
            </p:extLst>
          </p:nvPr>
        </p:nvGraphicFramePr>
        <p:xfrm>
          <a:off x="942975" y="1257301"/>
          <a:ext cx="798194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612" y="5381898"/>
            <a:ext cx="1079086" cy="119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962024" y="274638"/>
            <a:ext cx="7724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Złożenie </a:t>
            </a:r>
            <a:r>
              <a:rPr lang="pl-PL" sz="3000" dirty="0" smtClean="0"/>
              <a:t>dokumentów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pPr algn="just"/>
            <a:r>
              <a:rPr lang="pl-PL" sz="1800" dirty="0" smtClean="0"/>
              <a:t>Zapoznaj </a:t>
            </a:r>
            <a:r>
              <a:rPr lang="pl-PL" sz="1800" dirty="0"/>
              <a:t>się </a:t>
            </a:r>
            <a:r>
              <a:rPr lang="pl-PL" sz="1800" dirty="0" smtClean="0"/>
              <a:t>wnikliwie z </a:t>
            </a:r>
            <a:r>
              <a:rPr lang="pl-PL" sz="1800" dirty="0"/>
              <a:t>naszym ogłoszeniem. </a:t>
            </a:r>
          </a:p>
          <a:p>
            <a:pPr algn="just"/>
            <a:r>
              <a:rPr lang="pl-PL" sz="1800" dirty="0"/>
              <a:t>Sprawdź czy spełniasz ustawowe wymagania niezbędne; wymagania dodatkowe są naszymi dodatkowymi oczekiwaniami, a ich brak nie dyskwalifikuje Cię. </a:t>
            </a:r>
          </a:p>
          <a:p>
            <a:pPr algn="just"/>
            <a:r>
              <a:rPr lang="pl-PL" sz="1800" dirty="0"/>
              <a:t>Zapoznaj się z naszą instrukcją „jak </a:t>
            </a:r>
            <a:r>
              <a:rPr lang="pl-PL" sz="1800" dirty="0" smtClean="0"/>
              <a:t>wypełnić kwestionariusz osobowy”.</a:t>
            </a:r>
          </a:p>
          <a:p>
            <a:pPr algn="just"/>
            <a:r>
              <a:rPr lang="pl-PL" sz="1800" dirty="0" smtClean="0"/>
              <a:t>Złóż wymagane dokumenty. Rekomendujemy aplikowanie przez formularz elektroniczny (aplikuj online, poprzez system </a:t>
            </a:r>
            <a:r>
              <a:rPr lang="pl-PL" sz="1800" dirty="0" err="1" smtClean="0"/>
              <a:t>eRecruiter</a:t>
            </a:r>
            <a:r>
              <a:rPr lang="pl-PL" sz="1800" dirty="0" smtClean="0"/>
              <a:t>)</a:t>
            </a:r>
            <a:endParaRPr lang="pl-PL" sz="1800" dirty="0"/>
          </a:p>
          <a:p>
            <a:pPr algn="just"/>
            <a:r>
              <a:rPr lang="pl-PL" sz="1800" dirty="0" smtClean="0"/>
              <a:t>Najwcześniej </a:t>
            </a:r>
            <a:r>
              <a:rPr lang="pl-PL" sz="1800" dirty="0"/>
              <a:t>po tygodniu od upływu terminu na składanie dokumentów </a:t>
            </a:r>
            <a:r>
              <a:rPr lang="pl-PL" sz="1800" dirty="0" smtClean="0"/>
              <a:t>nastąpi weryfikacja </a:t>
            </a:r>
            <a:r>
              <a:rPr lang="pl-PL" sz="1800" dirty="0"/>
              <a:t>złożonych </a:t>
            </a:r>
            <a:r>
              <a:rPr lang="pl-PL" sz="1800" dirty="0" smtClean="0"/>
              <a:t>ofert. Każda </a:t>
            </a:r>
            <a:r>
              <a:rPr lang="pl-PL" sz="1800" dirty="0"/>
              <a:t>aplikacja, którą otrzymamy zostanie </a:t>
            </a:r>
            <a:r>
              <a:rPr lang="pl-PL" sz="1800" dirty="0" smtClean="0"/>
              <a:t>przeanalizowana.</a:t>
            </a:r>
            <a:endParaRPr lang="pl-PL" sz="1800" dirty="0"/>
          </a:p>
          <a:p>
            <a:pPr algn="just"/>
            <a:r>
              <a:rPr lang="pl-PL" sz="1800" dirty="0"/>
              <a:t>Bez względu na wynik weryfikacji przekażemy Ci informację zwrotną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WAŻNE!!</a:t>
            </a:r>
          </a:p>
          <a:p>
            <a:pPr marL="0" indent="0">
              <a:buNone/>
            </a:pPr>
            <a:r>
              <a:rPr lang="pl-PL" sz="1400" i="1" u="sng" dirty="0"/>
              <a:t>P</a:t>
            </a:r>
            <a:r>
              <a:rPr lang="pl-PL" sz="1400" i="1" u="sng" dirty="0" smtClean="0"/>
              <a:t>ostępowanie </a:t>
            </a:r>
            <a:r>
              <a:rPr lang="pl-PL" sz="1400" i="1" u="sng" dirty="0"/>
              <a:t>kwalifikacyjne jest procesem długotrwałym i wiąże się z koniecznością stawiania się w miejscach i terminach wskazanych przez Izbę Administracji Skarbowej we </a:t>
            </a:r>
            <a:r>
              <a:rPr lang="pl-PL" sz="1400" i="1" u="sng" dirty="0" smtClean="0"/>
              <a:t>Wrocławiu.</a:t>
            </a:r>
            <a:endParaRPr lang="pl-PL" sz="1400" i="1" u="sng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66" y="461102"/>
            <a:ext cx="986728" cy="9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962024" y="274638"/>
            <a:ext cx="7724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Test </a:t>
            </a:r>
            <a:r>
              <a:rPr lang="pl-PL" sz="3000" dirty="0" smtClean="0"/>
              <a:t>wiedzy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pPr algn="just"/>
            <a:endParaRPr lang="pl-PL" sz="1800" dirty="0" smtClean="0"/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Osoby</a:t>
            </a:r>
            <a:r>
              <a:rPr lang="pl-PL" sz="1800" dirty="0"/>
              <a:t>, które przejdą pomyślnie weryfikację złożonych dokumentów, zostaną zaproszone na test wiedzy.</a:t>
            </a:r>
          </a:p>
          <a:p>
            <a:pPr algn="just"/>
            <a:r>
              <a:rPr lang="pl-PL" sz="1800" dirty="0"/>
              <a:t>Test wiedzy obejmuje </a:t>
            </a:r>
            <a:r>
              <a:rPr lang="pl-PL" sz="1800" dirty="0" smtClean="0"/>
              <a:t>zagadnienia:</a:t>
            </a:r>
          </a:p>
          <a:p>
            <a:pPr marL="0" indent="0" algn="just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-</a:t>
            </a:r>
            <a:r>
              <a:rPr lang="pl-PL" sz="1800" dirty="0" smtClean="0"/>
              <a:t> </a:t>
            </a:r>
            <a:r>
              <a:rPr lang="pl-PL" sz="1800" dirty="0"/>
              <a:t>z zakresu organizacji </a:t>
            </a:r>
            <a:r>
              <a:rPr lang="pl-PL" sz="1800" dirty="0" smtClean="0"/>
              <a:t>i </a:t>
            </a:r>
            <a:r>
              <a:rPr lang="pl-PL" sz="1800" dirty="0"/>
              <a:t>funkcjonowania administracji publicznej, w tym 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       Krajowej </a:t>
            </a:r>
            <a:r>
              <a:rPr lang="pl-PL" sz="1800" dirty="0"/>
              <a:t>Administracji Skarbowej, 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      - </a:t>
            </a:r>
            <a:r>
              <a:rPr lang="pl-PL" sz="1800" dirty="0" smtClean="0"/>
              <a:t>członkostwa </a:t>
            </a:r>
            <a:r>
              <a:rPr lang="pl-PL" sz="1800" dirty="0"/>
              <a:t>Rzeczypospolitej Polskiej w Unii </a:t>
            </a:r>
            <a:r>
              <a:rPr lang="pl-PL" sz="1800" dirty="0" smtClean="0"/>
              <a:t>Europejskiej</a:t>
            </a:r>
          </a:p>
          <a:p>
            <a:pPr marL="0" indent="0" algn="just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- </a:t>
            </a:r>
            <a:r>
              <a:rPr lang="pl-PL" sz="1800" dirty="0" smtClean="0"/>
              <a:t>aktualnych </a:t>
            </a:r>
            <a:r>
              <a:rPr lang="pl-PL" sz="1800" dirty="0"/>
              <a:t>zagadnień </a:t>
            </a:r>
            <a:r>
              <a:rPr lang="pl-PL" sz="1800" dirty="0" smtClean="0"/>
              <a:t>społeczno-gospodarczych</a:t>
            </a:r>
            <a:r>
              <a:rPr lang="pl-PL" sz="1800" dirty="0"/>
              <a:t>. </a:t>
            </a:r>
            <a:endParaRPr lang="pl-PL" sz="1800" dirty="0" smtClean="0"/>
          </a:p>
          <a:p>
            <a:pPr algn="just"/>
            <a:r>
              <a:rPr lang="pl-PL" sz="1800" dirty="0" smtClean="0"/>
              <a:t>Nie </a:t>
            </a:r>
            <a:r>
              <a:rPr lang="pl-PL" sz="1800" dirty="0"/>
              <a:t>udostępniamy przykładowych pytań testowych.</a:t>
            </a:r>
          </a:p>
          <a:p>
            <a:pPr algn="just"/>
            <a:r>
              <a:rPr lang="pl-PL" sz="1800" dirty="0"/>
              <a:t>Test wiedzy trwa 30 minut i zawiera 30 pytań jednokrotnego wyboru. Za poprawną odpowiedź otrzymuje się 1 punkt.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283" y="1063235"/>
            <a:ext cx="866256" cy="8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191374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Test </a:t>
            </a:r>
            <a:r>
              <a:rPr lang="pl-PL" sz="3000" dirty="0" smtClean="0"/>
              <a:t>psychologiczny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Do testu psychologicznego przystępują kandydaci, którzy uzyskali co najmniej </a:t>
            </a:r>
            <a:r>
              <a:rPr lang="pl-PL" sz="1800" b="1" dirty="0" smtClean="0"/>
              <a:t>16 punktów </a:t>
            </a:r>
            <a:r>
              <a:rPr lang="pl-PL" sz="1800" dirty="0" smtClean="0"/>
              <a:t>z testu wiedzy.</a:t>
            </a:r>
          </a:p>
          <a:p>
            <a:pPr algn="just"/>
            <a:r>
              <a:rPr lang="pl-PL" sz="1800" dirty="0" smtClean="0"/>
              <a:t>Ten </a:t>
            </a:r>
            <a:r>
              <a:rPr lang="pl-PL" sz="1800" dirty="0"/>
              <a:t>etap jest testem w formie pisemnej. Test nie obejmuje rozmowy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psychologiem.</a:t>
            </a:r>
          </a:p>
          <a:p>
            <a:pPr algn="just"/>
            <a:r>
              <a:rPr lang="pl-PL" sz="1800" dirty="0"/>
              <a:t>Przy ustalaniu wyniku z testu psychologicznego uwzględnia się predyspozycje intelektualne i osobowościowo-</a:t>
            </a:r>
            <a:r>
              <a:rPr lang="pl-PL" sz="1800" dirty="0" err="1"/>
              <a:t>temperamentalne</a:t>
            </a:r>
            <a:r>
              <a:rPr lang="pl-PL" sz="1800" dirty="0"/>
              <a:t> kandydatów</a:t>
            </a:r>
            <a:r>
              <a:rPr lang="pl-PL" sz="1800" dirty="0" smtClean="0"/>
              <a:t>.</a:t>
            </a:r>
          </a:p>
          <a:p>
            <a:pPr algn="just"/>
            <a:r>
              <a:rPr lang="pl-PL" sz="1800" dirty="0"/>
              <a:t>Psycholog nie udostępnia: profilu określającego kryteria </a:t>
            </a:r>
            <a:r>
              <a:rPr lang="pl-PL" sz="1800" dirty="0" smtClean="0"/>
              <a:t>predyspozycji psychologicznych kandydata, nazwy testu psychologicznego użytego w badaniu, kwestionariuszy testu psychologicznego, które zawierają wyniki badań </a:t>
            </a:r>
          </a:p>
          <a:p>
            <a:pPr algn="just"/>
            <a:r>
              <a:rPr lang="pl-PL" sz="1800" dirty="0" smtClean="0"/>
              <a:t>Psycholog po ogłoszeniu wyników, na wniosek kandydata jest zobowiązany do przeprowadzenia rozmowy z kandydatem. Wyniki omawia się z kandydatem w osobistym kontakcie.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A30F33-6EA1-485A-9255-AFC5F59E5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84" y="9522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191374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Test sprawności </a:t>
            </a:r>
            <a:r>
              <a:rPr lang="pl-PL" sz="3000" dirty="0" smtClean="0"/>
              <a:t>fizycznej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endParaRPr lang="pl-PL" sz="1800" dirty="0" smtClean="0"/>
          </a:p>
          <a:p>
            <a:pPr algn="just"/>
            <a:r>
              <a:rPr lang="pl-PL" sz="1800" dirty="0" smtClean="0"/>
              <a:t>Po uzyskaniu wyniku pozytywnego z testu psychologicznego, przystępujesz do testu sprawności fizycznej.</a:t>
            </a:r>
          </a:p>
          <a:p>
            <a:pPr algn="just"/>
            <a:r>
              <a:rPr lang="pl-PL" sz="1800" dirty="0" smtClean="0"/>
              <a:t>Wymogiem niezbędnym jest przedłożenie zaświadczenia lekarskiego </a:t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braku przeciwwskazań zdrowotnych do udziału w teście sprawności fizycznej, wystawione nie wcześniej niż 30 dni przed dniem przystąpienia do tego testu. </a:t>
            </a:r>
          </a:p>
          <a:p>
            <a:pPr algn="just"/>
            <a:r>
              <a:rPr lang="pl-PL" sz="1800" dirty="0"/>
              <a:t>Zakres testu sprawności fizycznej oraz sposób oceny jego wyników określa załącznik do rozporządzenia regulującego proces postępowania </a:t>
            </a:r>
            <a:r>
              <a:rPr lang="pl-PL" sz="1800" dirty="0" smtClean="0"/>
              <a:t>kwalifikacyjnego (Rozporządzenie Ministra Finansów, Funduszy i Polityki Regionalnej z dnia 28 września 2021 r w sprawie postępowania kwalifikacyjnego do służby w Służbie Celno-Skarbowej, Dz. U. 2021 poz. 1943). Zapoznaj się z rodzajem ćwiczeń oraz tabelami norm sprawnościowych.</a:t>
            </a:r>
            <a:endParaRPr lang="pl-PL" sz="1800" dirty="0"/>
          </a:p>
          <a:p>
            <a:pPr algn="just"/>
            <a:r>
              <a:rPr lang="pl-PL" sz="1800" dirty="0" smtClean="0"/>
              <a:t>Test sprawności </a:t>
            </a:r>
            <a:r>
              <a:rPr lang="pl-PL" sz="1800" dirty="0"/>
              <a:t>fizycznej </a:t>
            </a:r>
            <a:r>
              <a:rPr lang="pl-PL" sz="1800" dirty="0" smtClean="0"/>
              <a:t>wykonuje się w stroju </a:t>
            </a:r>
            <a:r>
              <a:rPr lang="pl-PL" sz="1800" dirty="0" smtClean="0"/>
              <a:t>i </a:t>
            </a:r>
            <a:r>
              <a:rPr lang="pl-PL" sz="1800" dirty="0" err="1" smtClean="0"/>
              <a:t>obowiu</a:t>
            </a:r>
            <a:r>
              <a:rPr lang="pl-PL" sz="1800" dirty="0" smtClean="0"/>
              <a:t> sportowym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9" y="1021029"/>
            <a:ext cx="957942" cy="8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191374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Test </a:t>
            </a:r>
            <a:r>
              <a:rPr lang="pl-PL" sz="3000" dirty="0" smtClean="0"/>
              <a:t>kompetencyjny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endParaRPr lang="pl-PL" sz="1800" dirty="0" smtClean="0"/>
          </a:p>
          <a:p>
            <a:r>
              <a:rPr lang="pl-PL" sz="1800" dirty="0" smtClean="0"/>
              <a:t>Po uzyskaniu z </a:t>
            </a:r>
            <a:r>
              <a:rPr lang="pl-PL" sz="1800" dirty="0"/>
              <a:t>testu sprawności fizycznej </a:t>
            </a:r>
            <a:r>
              <a:rPr lang="pl-PL" sz="1800" dirty="0" smtClean="0"/>
              <a:t>co </a:t>
            </a:r>
            <a:r>
              <a:rPr lang="pl-PL" sz="1800" dirty="0"/>
              <a:t>najmniej po 3 punkty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każdego ćwiczenia, </a:t>
            </a:r>
            <a:r>
              <a:rPr lang="pl-PL" sz="1800" dirty="0" smtClean="0"/>
              <a:t>przystępujesz </a:t>
            </a:r>
            <a:r>
              <a:rPr lang="pl-PL" sz="1800" dirty="0"/>
              <a:t>do testu </a:t>
            </a:r>
            <a:r>
              <a:rPr lang="pl-PL" sz="1800" dirty="0" smtClean="0"/>
              <a:t>kompetencyjnego.</a:t>
            </a:r>
            <a:endParaRPr lang="pl-PL" sz="1800" dirty="0"/>
          </a:p>
          <a:p>
            <a:r>
              <a:rPr lang="pl-PL" sz="1800" dirty="0" smtClean="0"/>
              <a:t>Test </a:t>
            </a:r>
            <a:r>
              <a:rPr lang="pl-PL" sz="1800" dirty="0"/>
              <a:t>przeprowadzany jest w formie elektronicznej. </a:t>
            </a:r>
          </a:p>
          <a:p>
            <a:r>
              <a:rPr lang="pl-PL" sz="1800" dirty="0"/>
              <a:t>Test </a:t>
            </a:r>
            <a:r>
              <a:rPr lang="pl-PL" sz="1800" dirty="0" smtClean="0"/>
              <a:t>weryfikuje umiejętności w obszarze sześciu kompetencji: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- gotowości do uczenia się,</a:t>
            </a:r>
          </a:p>
          <a:p>
            <a:pPr marL="0" indent="0">
              <a:buNone/>
            </a:pPr>
            <a:r>
              <a:rPr lang="pl-PL" sz="1800" dirty="0" smtClean="0"/>
              <a:t>	- orientacji </a:t>
            </a:r>
            <a:r>
              <a:rPr lang="pl-PL" sz="1800" dirty="0"/>
              <a:t>na </a:t>
            </a:r>
            <a:r>
              <a:rPr lang="pl-PL" sz="1800" dirty="0" smtClean="0"/>
              <a:t>klienta,</a:t>
            </a:r>
          </a:p>
          <a:p>
            <a:pPr marL="0" indent="0">
              <a:buNone/>
            </a:pPr>
            <a:r>
              <a:rPr lang="pl-PL" sz="1800" dirty="0" smtClean="0"/>
              <a:t>              - orientacji </a:t>
            </a:r>
            <a:r>
              <a:rPr lang="pl-PL" sz="1800" dirty="0"/>
              <a:t>na osiąganie celów organizacji</a:t>
            </a:r>
            <a:r>
              <a:rPr lang="pl-PL" sz="1800" dirty="0" smtClean="0"/>
              <a:t>,</a:t>
            </a:r>
          </a:p>
          <a:p>
            <a:pPr marL="0" indent="0">
              <a:buNone/>
            </a:pPr>
            <a:r>
              <a:rPr lang="pl-PL" sz="1800" dirty="0" smtClean="0"/>
              <a:t>	- odpowiedzialności,</a:t>
            </a:r>
          </a:p>
          <a:p>
            <a:pPr marL="0" indent="0">
              <a:buNone/>
            </a:pPr>
            <a:r>
              <a:rPr lang="pl-PL" sz="1800" dirty="0" smtClean="0"/>
              <a:t>	- etyki zawodowej,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              - gotowości </a:t>
            </a:r>
            <a:r>
              <a:rPr lang="pl-PL" sz="1800" dirty="0"/>
              <a:t>do </a:t>
            </a:r>
            <a:r>
              <a:rPr lang="pl-PL" sz="1800" dirty="0" smtClean="0"/>
              <a:t>zmian.</a:t>
            </a:r>
          </a:p>
          <a:p>
            <a:r>
              <a:rPr lang="pl-PL" sz="1800" dirty="0" smtClean="0"/>
              <a:t>Test kompetencyjny składa się z 42 pozycji, a każda kompetencja weryfikowana jest za pomocą 7 pytań.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762CBB-A7A8-49D1-A922-AFC390597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3" y="1020308"/>
            <a:ext cx="715749" cy="7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95425" y="274638"/>
            <a:ext cx="7191374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000" dirty="0"/>
              <a:t>Rozmowa </a:t>
            </a:r>
            <a:r>
              <a:rPr lang="pl-PL" sz="3000" dirty="0" smtClean="0"/>
              <a:t>kwalifikacyjna</a:t>
            </a:r>
            <a:br>
              <a:rPr lang="pl-PL" sz="3000" dirty="0" smtClean="0"/>
            </a:br>
            <a:endParaRPr lang="pl-PL" sz="3000" dirty="0">
              <a:solidFill>
                <a:schemeClr val="bg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62024" y="1600200"/>
            <a:ext cx="7724776" cy="5257800"/>
          </a:xfrm>
        </p:spPr>
        <p:txBody>
          <a:bodyPr/>
          <a:lstStyle/>
          <a:p>
            <a:endParaRPr lang="pl-PL" sz="1800" dirty="0" smtClean="0"/>
          </a:p>
          <a:p>
            <a:r>
              <a:rPr lang="pl-PL" sz="1800" dirty="0" smtClean="0"/>
              <a:t>Po uzyskaniu wyniku pozytywnego z testu przystępujesz </a:t>
            </a:r>
            <a:r>
              <a:rPr lang="pl-PL" sz="1800" dirty="0"/>
              <a:t>do rozmowy kwalifikacyjnej </a:t>
            </a:r>
            <a:endParaRPr lang="pl-PL" sz="1800" dirty="0" smtClean="0"/>
          </a:p>
          <a:p>
            <a:r>
              <a:rPr lang="pl-PL" sz="1800" dirty="0" smtClean="0"/>
              <a:t>Podczas </a:t>
            </a:r>
            <a:r>
              <a:rPr lang="pl-PL" sz="1800" dirty="0"/>
              <a:t>rozmowy </a:t>
            </a:r>
            <a:r>
              <a:rPr lang="pl-PL" sz="1800" dirty="0" smtClean="0"/>
              <a:t>ocenianie podlega: 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- umiejętność komunikowania się, </a:t>
            </a:r>
          </a:p>
          <a:p>
            <a:pPr marL="0" indent="0">
              <a:buNone/>
            </a:pPr>
            <a:r>
              <a:rPr lang="pl-PL" sz="1800" dirty="0"/>
              <a:t>	- motywacja do podjęcia służby, </a:t>
            </a:r>
          </a:p>
          <a:p>
            <a:pPr marL="0" indent="0">
              <a:buNone/>
            </a:pPr>
            <a:r>
              <a:rPr lang="pl-PL" sz="1800" dirty="0"/>
              <a:t>	- umiejętność funkcjonowania w warunkach stresu i pod </a:t>
            </a:r>
            <a:br>
              <a:rPr lang="pl-PL" sz="1800" dirty="0"/>
            </a:br>
            <a:r>
              <a:rPr lang="pl-PL" sz="1800" dirty="0"/>
              <a:t>	presją czasu.</a:t>
            </a:r>
          </a:p>
          <a:p>
            <a:r>
              <a:rPr lang="pl-PL" sz="1800" dirty="0"/>
              <a:t>Każdy z członków zespołu ocenia kandydata w skali 3 punktowej za każde z kryteriów (</a:t>
            </a:r>
            <a:r>
              <a:rPr lang="pl-PL" sz="1800" dirty="0" smtClean="0"/>
              <a:t>1-niski </a:t>
            </a:r>
            <a:r>
              <a:rPr lang="pl-PL" sz="1800" dirty="0"/>
              <a:t>poziom spełnienia kryterium, </a:t>
            </a:r>
            <a:r>
              <a:rPr lang="pl-PL" sz="1800" dirty="0" smtClean="0"/>
              <a:t>2-średni</a:t>
            </a:r>
            <a:r>
              <a:rPr lang="pl-PL" sz="1800" dirty="0"/>
              <a:t>,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     3-wysoki</a:t>
            </a:r>
            <a:r>
              <a:rPr lang="pl-PL" sz="1800" dirty="0"/>
              <a:t>).</a:t>
            </a:r>
          </a:p>
          <a:p>
            <a:r>
              <a:rPr lang="pl-PL" sz="1800" dirty="0"/>
              <a:t>Wynik kandydata to średnia punktów przyznanych przez wszystkich członków zespołu; rozmowę zalicza </a:t>
            </a:r>
            <a:r>
              <a:rPr lang="pl-PL" sz="1800" dirty="0" smtClean="0"/>
              <a:t>osiągnięcie 4,5 </a:t>
            </a:r>
            <a:r>
              <a:rPr lang="pl-PL" sz="1800" dirty="0"/>
              <a:t>pkt. </a:t>
            </a:r>
          </a:p>
          <a:p>
            <a:r>
              <a:rPr lang="pl-PL" sz="1800" dirty="0"/>
              <a:t>Spośród kandydatów, którzy zaliczą rozmowę Dyrektor </a:t>
            </a:r>
            <a:r>
              <a:rPr lang="pl-PL" sz="1800" dirty="0" smtClean="0"/>
              <a:t>rekomenduje </a:t>
            </a:r>
            <a:r>
              <a:rPr lang="pl-PL" sz="1800" dirty="0"/>
              <a:t>osoby do przyjęcia do służby w Służbie </a:t>
            </a:r>
            <a:r>
              <a:rPr lang="pl-PL" sz="1800" dirty="0" smtClean="0"/>
              <a:t>Celno-Skarbowej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49" y="992310"/>
            <a:ext cx="984067" cy="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1327</Words>
  <Application>Microsoft Office PowerPoint</Application>
  <PresentationFormat>Pokaz na ekranie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Motyw pakietu Office</vt:lpstr>
      <vt:lpstr>JAK REKRUTUJEMY</vt:lpstr>
      <vt:lpstr>Podstawa prawna,  wymogi formalne</vt:lpstr>
      <vt:lpstr>ETAPY POSTĘPOWANIA KWALIFIKACYJNEGO </vt:lpstr>
      <vt:lpstr>Złożenie dokumentów </vt:lpstr>
      <vt:lpstr>Test wiedzy </vt:lpstr>
      <vt:lpstr>Test psychologiczny </vt:lpstr>
      <vt:lpstr>Test sprawności fizycznej </vt:lpstr>
      <vt:lpstr>Test kompetencyjny </vt:lpstr>
      <vt:lpstr>Rozmowa kwalifikacyjna </vt:lpstr>
      <vt:lpstr>  Ustalenie zdolności psychicznej i fizycznej  do służby w Służbie Celno-Skarbowej  </vt:lpstr>
      <vt:lpstr>Sprawdzenie w ewidencjach (…) </vt:lpstr>
      <vt:lpstr>Informacje dodatkowe</vt:lpstr>
      <vt:lpstr>Służba w Służbie Celno-Skarbowej</vt:lpstr>
      <vt:lpstr>                  Informacja o aktualnie trwającym postępowaniu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Jadach Andżelika</cp:lastModifiedBy>
  <cp:revision>71</cp:revision>
  <dcterms:created xsi:type="dcterms:W3CDTF">2010-12-22T13:06:19Z</dcterms:created>
  <dcterms:modified xsi:type="dcterms:W3CDTF">2022-04-25T10:18:04Z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MF\FCHA;Jadach Andżelika</vt:lpwstr>
  </property>
  <property fmtid="{D5CDD505-2E9C-101B-9397-08002B2CF9AE}" pid="4" name="MFClassificationDate">
    <vt:lpwstr>2021-09-06T11:32:27.4270093+02:00</vt:lpwstr>
  </property>
  <property fmtid="{D5CDD505-2E9C-101B-9397-08002B2CF9AE}" pid="5" name="MFClassifiedBySID">
    <vt:lpwstr>MF\S-1-5-21-1525952054-1005573771-2909822258-111339</vt:lpwstr>
  </property>
  <property fmtid="{D5CDD505-2E9C-101B-9397-08002B2CF9AE}" pid="6" name="MFGRNItemId">
    <vt:lpwstr>GRN-5faf1411-aa36-48b3-8f4b-3ec416677be0</vt:lpwstr>
  </property>
  <property fmtid="{D5CDD505-2E9C-101B-9397-08002B2CF9AE}" pid="7" name="MFHash">
    <vt:lpwstr>OSoSPWwkkuDH5V/jsrjJ030ess9pGHtqgnp99B3pP4E=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